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2" r:id="rId2"/>
    <p:sldId id="632" r:id="rId3"/>
    <p:sldId id="297" r:id="rId4"/>
    <p:sldId id="301" r:id="rId5"/>
    <p:sldId id="299" r:id="rId6"/>
    <p:sldId id="630" r:id="rId7"/>
    <p:sldId id="300" r:id="rId8"/>
    <p:sldId id="618" r:id="rId9"/>
    <p:sldId id="619" r:id="rId10"/>
    <p:sldId id="620" r:id="rId11"/>
    <p:sldId id="266" r:id="rId12"/>
    <p:sldId id="288" r:id="rId13"/>
    <p:sldId id="302" r:id="rId14"/>
    <p:sldId id="625" r:id="rId15"/>
    <p:sldId id="627" r:id="rId16"/>
    <p:sldId id="614" r:id="rId17"/>
    <p:sldId id="633" r:id="rId18"/>
    <p:sldId id="295" r:id="rId19"/>
    <p:sldId id="293" r:id="rId20"/>
    <p:sldId id="385" r:id="rId21"/>
    <p:sldId id="621" r:id="rId22"/>
    <p:sldId id="615" r:id="rId23"/>
    <p:sldId id="278" r:id="rId24"/>
    <p:sldId id="629" r:id="rId25"/>
    <p:sldId id="375" r:id="rId26"/>
    <p:sldId id="269" r:id="rId27"/>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31" d="100"/>
          <a:sy n="131" d="100"/>
        </p:scale>
        <p:origin x="416" y="184"/>
      </p:cViewPr>
      <p:guideLst/>
    </p:cSldViewPr>
  </p:slideViewPr>
  <p:notesTextViewPr>
    <p:cViewPr>
      <p:scale>
        <a:sx n="1" d="1"/>
        <a:sy n="1" d="1"/>
      </p:scale>
      <p:origin x="0" y="0"/>
    </p:cViewPr>
  </p:notesTextViewPr>
  <p:sorterViewPr>
    <p:cViewPr>
      <p:scale>
        <a:sx n="100" d="100"/>
        <a:sy n="100" d="100"/>
      </p:scale>
      <p:origin x="0" y="-945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BAE5C-9A31-47BC-8E0E-D949632E96C8}" type="datetimeFigureOut">
              <a:rPr lang="es-MX" smtClean="0"/>
              <a:t>27/01/23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BEA88-B740-48CA-BEDE-1B0D9F189F1C}" type="slidenum">
              <a:rPr lang="es-MX" smtClean="0"/>
              <a:t>‹Nº›</a:t>
            </a:fld>
            <a:endParaRPr lang="es-MX"/>
          </a:p>
        </p:txBody>
      </p:sp>
    </p:spTree>
    <p:extLst>
      <p:ext uri="{BB962C8B-B14F-4D97-AF65-F5344CB8AC3E}">
        <p14:creationId xmlns:p14="http://schemas.microsoft.com/office/powerpoint/2010/main" val="420624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8" name="Google Shape;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 name="Google Shape;10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1800" y="708025"/>
            <a:ext cx="6302375" cy="3544888"/>
          </a:xfrm>
        </p:spPr>
      </p:sp>
      <p:sp>
        <p:nvSpPr>
          <p:cNvPr id="3" name="Marcador de notas 2"/>
          <p:cNvSpPr>
            <a:spLocks noGrp="1"/>
          </p:cNvSpPr>
          <p:nvPr>
            <p:ph type="body" idx="1"/>
          </p:nvPr>
        </p:nvSpPr>
        <p:spPr/>
        <p:txBody>
          <a:bodyPr/>
          <a:lstStyle/>
          <a:p>
            <a:pPr marL="158750" indent="0">
              <a:buFontTx/>
              <a:buNone/>
            </a:pPr>
            <a:endParaRPr lang="en-US" sz="1600" noProof="0" dirty="0"/>
          </a:p>
        </p:txBody>
      </p:sp>
      <p:sp>
        <p:nvSpPr>
          <p:cNvPr id="4" name="Marcador de número de diapositiva 3"/>
          <p:cNvSpPr>
            <a:spLocks noGrp="1"/>
          </p:cNvSpPr>
          <p:nvPr>
            <p:ph type="sldNum" sz="quarter" idx="10"/>
          </p:nvPr>
        </p:nvSpPr>
        <p:spPr>
          <a:xfrm>
            <a:off x="4059181" y="8977134"/>
            <a:ext cx="3105348" cy="474207"/>
          </a:xfrm>
          <a:prstGeom prst="rect">
            <a:avLst/>
          </a:prstGeom>
        </p:spPr>
        <p:txBody>
          <a:bodyPr lIns="94947" tIns="47474" rIns="94947" bIns="47474"/>
          <a:lstStyle/>
          <a:p>
            <a:fld id="{385CB0ED-96E0-460C-9E41-F8D1BFC016F5}" type="slidenum">
              <a:rPr lang="es-MX" smtClean="0"/>
              <a:t>16</a:t>
            </a:fld>
            <a:endParaRPr lang="es-MX"/>
          </a:p>
        </p:txBody>
      </p:sp>
    </p:spTree>
    <p:extLst>
      <p:ext uri="{BB962C8B-B14F-4D97-AF65-F5344CB8AC3E}">
        <p14:creationId xmlns:p14="http://schemas.microsoft.com/office/powerpoint/2010/main" val="214249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1800" y="708025"/>
            <a:ext cx="6302375" cy="3544888"/>
          </a:xfrm>
        </p:spPr>
      </p:sp>
      <p:sp>
        <p:nvSpPr>
          <p:cNvPr id="3" name="Marcador de notas 2"/>
          <p:cNvSpPr>
            <a:spLocks noGrp="1"/>
          </p:cNvSpPr>
          <p:nvPr>
            <p:ph type="body" idx="1"/>
          </p:nvPr>
        </p:nvSpPr>
        <p:spPr/>
        <p:txBody>
          <a:bodyPr/>
          <a:lstStyle/>
          <a:p>
            <a:pPr marL="158750" indent="0">
              <a:buFontTx/>
              <a:buNone/>
            </a:pPr>
            <a:endParaRPr lang="en-US" sz="1600" noProof="0" dirty="0"/>
          </a:p>
        </p:txBody>
      </p:sp>
      <p:sp>
        <p:nvSpPr>
          <p:cNvPr id="4" name="Marcador de número de diapositiva 3"/>
          <p:cNvSpPr>
            <a:spLocks noGrp="1"/>
          </p:cNvSpPr>
          <p:nvPr>
            <p:ph type="sldNum" sz="quarter" idx="10"/>
          </p:nvPr>
        </p:nvSpPr>
        <p:spPr>
          <a:xfrm>
            <a:off x="4059181" y="8977134"/>
            <a:ext cx="3105348" cy="474207"/>
          </a:xfrm>
          <a:prstGeom prst="rect">
            <a:avLst/>
          </a:prstGeom>
        </p:spPr>
        <p:txBody>
          <a:bodyPr lIns="94947" tIns="47474" rIns="94947" bIns="47474"/>
          <a:lstStyle/>
          <a:p>
            <a:fld id="{385CB0ED-96E0-460C-9E41-F8D1BFC016F5}" type="slidenum">
              <a:rPr lang="es-MX" smtClean="0"/>
              <a:t>22</a:t>
            </a:fld>
            <a:endParaRPr lang="es-MX"/>
          </a:p>
        </p:txBody>
      </p:sp>
    </p:spTree>
    <p:extLst>
      <p:ext uri="{BB962C8B-B14F-4D97-AF65-F5344CB8AC3E}">
        <p14:creationId xmlns:p14="http://schemas.microsoft.com/office/powerpoint/2010/main" val="909420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25e0780c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25e0780c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5042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689561-E7C9-479E-A51B-4D79226E9A1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7EECE8AA-9D60-49A6-BC6B-01E9BD3AA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829467C1-8706-44F9-92A7-5F405A150818}"/>
              </a:ext>
            </a:extLst>
          </p:cNvPr>
          <p:cNvSpPr>
            <a:spLocks noGrp="1"/>
          </p:cNvSpPr>
          <p:nvPr>
            <p:ph type="dt" sz="half" idx="10"/>
          </p:nvPr>
        </p:nvSpPr>
        <p:spPr/>
        <p:txBody>
          <a:bodyPr/>
          <a:lstStyle/>
          <a:p>
            <a:fld id="{1BD1537E-0195-4839-A4C2-AE26B56C9167}" type="datetimeFigureOut">
              <a:rPr lang="es-MX" smtClean="0"/>
              <a:t>27/01/23</a:t>
            </a:fld>
            <a:endParaRPr lang="es-MX"/>
          </a:p>
        </p:txBody>
      </p:sp>
      <p:sp>
        <p:nvSpPr>
          <p:cNvPr id="5" name="Marcador de pie de página 4">
            <a:extLst>
              <a:ext uri="{FF2B5EF4-FFF2-40B4-BE49-F238E27FC236}">
                <a16:creationId xmlns:a16="http://schemas.microsoft.com/office/drawing/2014/main" id="{CEC6C12A-7B94-4285-9309-E8B5150BCC6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9964965-E67B-4284-BDAF-B3BF151254DA}"/>
              </a:ext>
            </a:extLst>
          </p:cNvPr>
          <p:cNvSpPr>
            <a:spLocks noGrp="1"/>
          </p:cNvSpPr>
          <p:nvPr>
            <p:ph type="sldNum" sz="quarter" idx="12"/>
          </p:nvPr>
        </p:nvSpPr>
        <p:spPr/>
        <p:txBody>
          <a:bodyPr/>
          <a:lstStyle/>
          <a:p>
            <a:fld id="{9C8CC68A-33DD-4CB7-B8B2-E7965A45C448}" type="slidenum">
              <a:rPr lang="es-MX" smtClean="0"/>
              <a:t>‹Nº›</a:t>
            </a:fld>
            <a:endParaRPr lang="es-MX"/>
          </a:p>
        </p:txBody>
      </p:sp>
    </p:spTree>
    <p:extLst>
      <p:ext uri="{BB962C8B-B14F-4D97-AF65-F5344CB8AC3E}">
        <p14:creationId xmlns:p14="http://schemas.microsoft.com/office/powerpoint/2010/main" val="3784118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FE1E3A-7B13-4714-A823-E7251FC0985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0BD60C4C-9A45-4B37-BB43-F3F4296E926E}"/>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4AD20A18-81EE-424F-AA16-266E5E37F0A6}"/>
              </a:ext>
            </a:extLst>
          </p:cNvPr>
          <p:cNvSpPr>
            <a:spLocks noGrp="1"/>
          </p:cNvSpPr>
          <p:nvPr>
            <p:ph type="dt" sz="half" idx="10"/>
          </p:nvPr>
        </p:nvSpPr>
        <p:spPr/>
        <p:txBody>
          <a:bodyPr/>
          <a:lstStyle/>
          <a:p>
            <a:fld id="{1BD1537E-0195-4839-A4C2-AE26B56C9167}" type="datetimeFigureOut">
              <a:rPr lang="es-MX" smtClean="0"/>
              <a:t>27/01/23</a:t>
            </a:fld>
            <a:endParaRPr lang="es-MX"/>
          </a:p>
        </p:txBody>
      </p:sp>
      <p:sp>
        <p:nvSpPr>
          <p:cNvPr id="5" name="Marcador de pie de página 4">
            <a:extLst>
              <a:ext uri="{FF2B5EF4-FFF2-40B4-BE49-F238E27FC236}">
                <a16:creationId xmlns:a16="http://schemas.microsoft.com/office/drawing/2014/main" id="{6E3B0E3D-6613-4665-ABED-FD76BF8A327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E03B738-C922-4389-B21B-5AA631BC0A75}"/>
              </a:ext>
            </a:extLst>
          </p:cNvPr>
          <p:cNvSpPr>
            <a:spLocks noGrp="1"/>
          </p:cNvSpPr>
          <p:nvPr>
            <p:ph type="sldNum" sz="quarter" idx="12"/>
          </p:nvPr>
        </p:nvSpPr>
        <p:spPr/>
        <p:txBody>
          <a:bodyPr/>
          <a:lstStyle/>
          <a:p>
            <a:fld id="{9C8CC68A-33DD-4CB7-B8B2-E7965A45C448}" type="slidenum">
              <a:rPr lang="es-MX" smtClean="0"/>
              <a:t>‹Nº›</a:t>
            </a:fld>
            <a:endParaRPr lang="es-MX"/>
          </a:p>
        </p:txBody>
      </p:sp>
    </p:spTree>
    <p:extLst>
      <p:ext uri="{BB962C8B-B14F-4D97-AF65-F5344CB8AC3E}">
        <p14:creationId xmlns:p14="http://schemas.microsoft.com/office/powerpoint/2010/main" val="3956310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39F44AD-C83E-4E03-AC8F-495C84D77DA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0FD09D0D-3DA7-4379-A5DC-F7C96E2D3EEF}"/>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25170F30-B922-40C4-BA53-65A5BF69EBC2}"/>
              </a:ext>
            </a:extLst>
          </p:cNvPr>
          <p:cNvSpPr>
            <a:spLocks noGrp="1"/>
          </p:cNvSpPr>
          <p:nvPr>
            <p:ph type="dt" sz="half" idx="10"/>
          </p:nvPr>
        </p:nvSpPr>
        <p:spPr/>
        <p:txBody>
          <a:bodyPr/>
          <a:lstStyle/>
          <a:p>
            <a:fld id="{1BD1537E-0195-4839-A4C2-AE26B56C9167}" type="datetimeFigureOut">
              <a:rPr lang="es-MX" smtClean="0"/>
              <a:t>27/01/23</a:t>
            </a:fld>
            <a:endParaRPr lang="es-MX"/>
          </a:p>
        </p:txBody>
      </p:sp>
      <p:sp>
        <p:nvSpPr>
          <p:cNvPr id="5" name="Marcador de pie de página 4">
            <a:extLst>
              <a:ext uri="{FF2B5EF4-FFF2-40B4-BE49-F238E27FC236}">
                <a16:creationId xmlns:a16="http://schemas.microsoft.com/office/drawing/2014/main" id="{B2EC67E2-F1DC-43C8-B517-566AE1DD10E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9183FDA-CBC3-48DE-97C1-A39303192E7F}"/>
              </a:ext>
            </a:extLst>
          </p:cNvPr>
          <p:cNvSpPr>
            <a:spLocks noGrp="1"/>
          </p:cNvSpPr>
          <p:nvPr>
            <p:ph type="sldNum" sz="quarter" idx="12"/>
          </p:nvPr>
        </p:nvSpPr>
        <p:spPr/>
        <p:txBody>
          <a:bodyPr/>
          <a:lstStyle/>
          <a:p>
            <a:fld id="{9C8CC68A-33DD-4CB7-B8B2-E7965A45C448}" type="slidenum">
              <a:rPr lang="es-MX" smtClean="0"/>
              <a:t>‹Nº›</a:t>
            </a:fld>
            <a:endParaRPr lang="es-MX"/>
          </a:p>
        </p:txBody>
      </p:sp>
    </p:spTree>
    <p:extLst>
      <p:ext uri="{BB962C8B-B14F-4D97-AF65-F5344CB8AC3E}">
        <p14:creationId xmlns:p14="http://schemas.microsoft.com/office/powerpoint/2010/main" val="1109879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ítulo y objetos">
    <p:spTree>
      <p:nvGrpSpPr>
        <p:cNvPr id="1" name=""/>
        <p:cNvGrpSpPr/>
        <p:nvPr/>
      </p:nvGrpSpPr>
      <p:grpSpPr>
        <a:xfrm>
          <a:off x="0" y="0"/>
          <a:ext cx="0" cy="0"/>
          <a:chOff x="0" y="0"/>
          <a:chExt cx="0" cy="0"/>
        </a:xfrm>
      </p:grpSpPr>
      <p:sp>
        <p:nvSpPr>
          <p:cNvPr id="20" name="Texto del título"/>
          <p:cNvSpPr txBox="1">
            <a:spLocks noGrp="1"/>
          </p:cNvSpPr>
          <p:nvPr>
            <p:ph type="title"/>
          </p:nvPr>
        </p:nvSpPr>
        <p:spPr>
          <a:prstGeom prst="rect">
            <a:avLst/>
          </a:prstGeom>
        </p:spPr>
        <p:txBody>
          <a:bodyPr/>
          <a:lstStyle/>
          <a:p>
            <a:r>
              <a:t>Texto del título</a:t>
            </a:r>
          </a:p>
        </p:txBody>
      </p:sp>
      <p:sp>
        <p:nvSpPr>
          <p:cNvPr id="21"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57907734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14C8EA-F6FD-410E-9E9C-4907557478A0}"/>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8096E208-1D00-4303-BAEA-C90F4BF3A2F2}"/>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479F553-3E9E-4850-BAE0-01BBEAB5E4E4}"/>
              </a:ext>
            </a:extLst>
          </p:cNvPr>
          <p:cNvSpPr>
            <a:spLocks noGrp="1"/>
          </p:cNvSpPr>
          <p:nvPr>
            <p:ph type="dt" sz="half" idx="10"/>
          </p:nvPr>
        </p:nvSpPr>
        <p:spPr/>
        <p:txBody>
          <a:bodyPr/>
          <a:lstStyle/>
          <a:p>
            <a:fld id="{1BD1537E-0195-4839-A4C2-AE26B56C9167}" type="datetimeFigureOut">
              <a:rPr lang="es-MX" smtClean="0"/>
              <a:t>27/01/23</a:t>
            </a:fld>
            <a:endParaRPr lang="es-MX"/>
          </a:p>
        </p:txBody>
      </p:sp>
      <p:sp>
        <p:nvSpPr>
          <p:cNvPr id="5" name="Marcador de pie de página 4">
            <a:extLst>
              <a:ext uri="{FF2B5EF4-FFF2-40B4-BE49-F238E27FC236}">
                <a16:creationId xmlns:a16="http://schemas.microsoft.com/office/drawing/2014/main" id="{135A5ED5-0909-4821-978B-597C8900F81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25D0B6E-8DA7-4032-827D-F175A11D48B1}"/>
              </a:ext>
            </a:extLst>
          </p:cNvPr>
          <p:cNvSpPr>
            <a:spLocks noGrp="1"/>
          </p:cNvSpPr>
          <p:nvPr>
            <p:ph type="sldNum" sz="quarter" idx="12"/>
          </p:nvPr>
        </p:nvSpPr>
        <p:spPr/>
        <p:txBody>
          <a:bodyPr/>
          <a:lstStyle/>
          <a:p>
            <a:fld id="{9C8CC68A-33DD-4CB7-B8B2-E7965A45C448}" type="slidenum">
              <a:rPr lang="es-MX" smtClean="0"/>
              <a:t>‹Nº›</a:t>
            </a:fld>
            <a:endParaRPr lang="es-MX"/>
          </a:p>
        </p:txBody>
      </p:sp>
    </p:spTree>
    <p:extLst>
      <p:ext uri="{BB962C8B-B14F-4D97-AF65-F5344CB8AC3E}">
        <p14:creationId xmlns:p14="http://schemas.microsoft.com/office/powerpoint/2010/main" val="2462796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79AF22-69AD-4D1F-A6EF-71D512B490D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860B38D-7B81-420F-8629-A180F7886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8759556B-92E6-4BB9-B233-768578A0D904}"/>
              </a:ext>
            </a:extLst>
          </p:cNvPr>
          <p:cNvSpPr>
            <a:spLocks noGrp="1"/>
          </p:cNvSpPr>
          <p:nvPr>
            <p:ph type="dt" sz="half" idx="10"/>
          </p:nvPr>
        </p:nvSpPr>
        <p:spPr/>
        <p:txBody>
          <a:bodyPr/>
          <a:lstStyle/>
          <a:p>
            <a:fld id="{1BD1537E-0195-4839-A4C2-AE26B56C9167}" type="datetimeFigureOut">
              <a:rPr lang="es-MX" smtClean="0"/>
              <a:t>27/01/23</a:t>
            </a:fld>
            <a:endParaRPr lang="es-MX"/>
          </a:p>
        </p:txBody>
      </p:sp>
      <p:sp>
        <p:nvSpPr>
          <p:cNvPr id="5" name="Marcador de pie de página 4">
            <a:extLst>
              <a:ext uri="{FF2B5EF4-FFF2-40B4-BE49-F238E27FC236}">
                <a16:creationId xmlns:a16="http://schemas.microsoft.com/office/drawing/2014/main" id="{82B1D031-1FB2-4913-BE6C-DE97EAA55FC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185B5F2-C27A-44E2-B465-AFD398D3CDBA}"/>
              </a:ext>
            </a:extLst>
          </p:cNvPr>
          <p:cNvSpPr>
            <a:spLocks noGrp="1"/>
          </p:cNvSpPr>
          <p:nvPr>
            <p:ph type="sldNum" sz="quarter" idx="12"/>
          </p:nvPr>
        </p:nvSpPr>
        <p:spPr/>
        <p:txBody>
          <a:bodyPr/>
          <a:lstStyle/>
          <a:p>
            <a:fld id="{9C8CC68A-33DD-4CB7-B8B2-E7965A45C448}" type="slidenum">
              <a:rPr lang="es-MX" smtClean="0"/>
              <a:t>‹Nº›</a:t>
            </a:fld>
            <a:endParaRPr lang="es-MX"/>
          </a:p>
        </p:txBody>
      </p:sp>
    </p:spTree>
    <p:extLst>
      <p:ext uri="{BB962C8B-B14F-4D97-AF65-F5344CB8AC3E}">
        <p14:creationId xmlns:p14="http://schemas.microsoft.com/office/powerpoint/2010/main" val="3746517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02327B-A00E-42CF-82DD-A80E7DC19E5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D6400237-7D3C-49B5-877A-4CF93DCD29C4}"/>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28E019CD-911F-42CB-A9CB-F1BAB4F389CC}"/>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3D6BE48D-2DDC-455A-BDBD-ABFEB200358E}"/>
              </a:ext>
            </a:extLst>
          </p:cNvPr>
          <p:cNvSpPr>
            <a:spLocks noGrp="1"/>
          </p:cNvSpPr>
          <p:nvPr>
            <p:ph type="dt" sz="half" idx="10"/>
          </p:nvPr>
        </p:nvSpPr>
        <p:spPr/>
        <p:txBody>
          <a:bodyPr/>
          <a:lstStyle/>
          <a:p>
            <a:fld id="{1BD1537E-0195-4839-A4C2-AE26B56C9167}" type="datetimeFigureOut">
              <a:rPr lang="es-MX" smtClean="0"/>
              <a:t>27/01/23</a:t>
            </a:fld>
            <a:endParaRPr lang="es-MX"/>
          </a:p>
        </p:txBody>
      </p:sp>
      <p:sp>
        <p:nvSpPr>
          <p:cNvPr id="6" name="Marcador de pie de página 5">
            <a:extLst>
              <a:ext uri="{FF2B5EF4-FFF2-40B4-BE49-F238E27FC236}">
                <a16:creationId xmlns:a16="http://schemas.microsoft.com/office/drawing/2014/main" id="{4B643DD9-8AED-4C6E-A7AB-F260D45F757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CC6A80F9-F672-448D-8389-CD922C02984D}"/>
              </a:ext>
            </a:extLst>
          </p:cNvPr>
          <p:cNvSpPr>
            <a:spLocks noGrp="1"/>
          </p:cNvSpPr>
          <p:nvPr>
            <p:ph type="sldNum" sz="quarter" idx="12"/>
          </p:nvPr>
        </p:nvSpPr>
        <p:spPr/>
        <p:txBody>
          <a:bodyPr/>
          <a:lstStyle/>
          <a:p>
            <a:fld id="{9C8CC68A-33DD-4CB7-B8B2-E7965A45C448}" type="slidenum">
              <a:rPr lang="es-MX" smtClean="0"/>
              <a:t>‹Nº›</a:t>
            </a:fld>
            <a:endParaRPr lang="es-MX"/>
          </a:p>
        </p:txBody>
      </p:sp>
    </p:spTree>
    <p:extLst>
      <p:ext uri="{BB962C8B-B14F-4D97-AF65-F5344CB8AC3E}">
        <p14:creationId xmlns:p14="http://schemas.microsoft.com/office/powerpoint/2010/main" val="4142446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9582F9-3016-4D5F-9CBC-577D3DC75BC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CC6A0E0-67A3-48BC-924C-D77FA216A0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13E31720-3E0E-484B-BC44-C422C18147B3}"/>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B268C60A-342A-42AF-8E5C-ACAB7B0684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B30A70C3-82FA-4128-BC33-7E3BACB393A3}"/>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D409B6BD-E047-417E-BC6D-7AE2405E7304}"/>
              </a:ext>
            </a:extLst>
          </p:cNvPr>
          <p:cNvSpPr>
            <a:spLocks noGrp="1"/>
          </p:cNvSpPr>
          <p:nvPr>
            <p:ph type="dt" sz="half" idx="10"/>
          </p:nvPr>
        </p:nvSpPr>
        <p:spPr/>
        <p:txBody>
          <a:bodyPr/>
          <a:lstStyle/>
          <a:p>
            <a:fld id="{1BD1537E-0195-4839-A4C2-AE26B56C9167}" type="datetimeFigureOut">
              <a:rPr lang="es-MX" smtClean="0"/>
              <a:t>27/01/23</a:t>
            </a:fld>
            <a:endParaRPr lang="es-MX"/>
          </a:p>
        </p:txBody>
      </p:sp>
      <p:sp>
        <p:nvSpPr>
          <p:cNvPr id="8" name="Marcador de pie de página 7">
            <a:extLst>
              <a:ext uri="{FF2B5EF4-FFF2-40B4-BE49-F238E27FC236}">
                <a16:creationId xmlns:a16="http://schemas.microsoft.com/office/drawing/2014/main" id="{C6772580-5BF9-43AF-BC24-90DAC4FE5BC8}"/>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F9ADB054-9FA3-4C8E-8073-2B37B7516A87}"/>
              </a:ext>
            </a:extLst>
          </p:cNvPr>
          <p:cNvSpPr>
            <a:spLocks noGrp="1"/>
          </p:cNvSpPr>
          <p:nvPr>
            <p:ph type="sldNum" sz="quarter" idx="12"/>
          </p:nvPr>
        </p:nvSpPr>
        <p:spPr/>
        <p:txBody>
          <a:bodyPr/>
          <a:lstStyle/>
          <a:p>
            <a:fld id="{9C8CC68A-33DD-4CB7-B8B2-E7965A45C448}" type="slidenum">
              <a:rPr lang="es-MX" smtClean="0"/>
              <a:t>‹Nº›</a:t>
            </a:fld>
            <a:endParaRPr lang="es-MX"/>
          </a:p>
        </p:txBody>
      </p:sp>
    </p:spTree>
    <p:extLst>
      <p:ext uri="{BB962C8B-B14F-4D97-AF65-F5344CB8AC3E}">
        <p14:creationId xmlns:p14="http://schemas.microsoft.com/office/powerpoint/2010/main" val="1720382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8FBADB-656D-43CC-AB28-304F74E3C5A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1C235D79-D7EC-48CC-8012-4CB923CC83BD}"/>
              </a:ext>
            </a:extLst>
          </p:cNvPr>
          <p:cNvSpPr>
            <a:spLocks noGrp="1"/>
          </p:cNvSpPr>
          <p:nvPr>
            <p:ph type="dt" sz="half" idx="10"/>
          </p:nvPr>
        </p:nvSpPr>
        <p:spPr/>
        <p:txBody>
          <a:bodyPr/>
          <a:lstStyle/>
          <a:p>
            <a:fld id="{1BD1537E-0195-4839-A4C2-AE26B56C9167}" type="datetimeFigureOut">
              <a:rPr lang="es-MX" smtClean="0"/>
              <a:t>27/01/23</a:t>
            </a:fld>
            <a:endParaRPr lang="es-MX"/>
          </a:p>
        </p:txBody>
      </p:sp>
      <p:sp>
        <p:nvSpPr>
          <p:cNvPr id="4" name="Marcador de pie de página 3">
            <a:extLst>
              <a:ext uri="{FF2B5EF4-FFF2-40B4-BE49-F238E27FC236}">
                <a16:creationId xmlns:a16="http://schemas.microsoft.com/office/drawing/2014/main" id="{0DCCC24F-B120-45B2-8D26-298A75C1A762}"/>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C8914DA4-0945-4B86-96B3-1AE9E9574843}"/>
              </a:ext>
            </a:extLst>
          </p:cNvPr>
          <p:cNvSpPr>
            <a:spLocks noGrp="1"/>
          </p:cNvSpPr>
          <p:nvPr>
            <p:ph type="sldNum" sz="quarter" idx="12"/>
          </p:nvPr>
        </p:nvSpPr>
        <p:spPr/>
        <p:txBody>
          <a:bodyPr/>
          <a:lstStyle/>
          <a:p>
            <a:fld id="{9C8CC68A-33DD-4CB7-B8B2-E7965A45C448}" type="slidenum">
              <a:rPr lang="es-MX" smtClean="0"/>
              <a:t>‹Nº›</a:t>
            </a:fld>
            <a:endParaRPr lang="es-MX"/>
          </a:p>
        </p:txBody>
      </p:sp>
    </p:spTree>
    <p:extLst>
      <p:ext uri="{BB962C8B-B14F-4D97-AF65-F5344CB8AC3E}">
        <p14:creationId xmlns:p14="http://schemas.microsoft.com/office/powerpoint/2010/main" val="2006442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A66F71C-C5B2-40AD-BC57-CFB438077AD0}"/>
              </a:ext>
            </a:extLst>
          </p:cNvPr>
          <p:cNvSpPr>
            <a:spLocks noGrp="1"/>
          </p:cNvSpPr>
          <p:nvPr>
            <p:ph type="dt" sz="half" idx="10"/>
          </p:nvPr>
        </p:nvSpPr>
        <p:spPr/>
        <p:txBody>
          <a:bodyPr/>
          <a:lstStyle/>
          <a:p>
            <a:fld id="{1BD1537E-0195-4839-A4C2-AE26B56C9167}" type="datetimeFigureOut">
              <a:rPr lang="es-MX" smtClean="0"/>
              <a:t>27/01/23</a:t>
            </a:fld>
            <a:endParaRPr lang="es-MX"/>
          </a:p>
        </p:txBody>
      </p:sp>
      <p:sp>
        <p:nvSpPr>
          <p:cNvPr id="3" name="Marcador de pie de página 2">
            <a:extLst>
              <a:ext uri="{FF2B5EF4-FFF2-40B4-BE49-F238E27FC236}">
                <a16:creationId xmlns:a16="http://schemas.microsoft.com/office/drawing/2014/main" id="{570D8463-ED09-42BB-9103-34C299E27E21}"/>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43D26CC5-94DF-4A11-9500-B6DBF1AA6D0D}"/>
              </a:ext>
            </a:extLst>
          </p:cNvPr>
          <p:cNvSpPr>
            <a:spLocks noGrp="1"/>
          </p:cNvSpPr>
          <p:nvPr>
            <p:ph type="sldNum" sz="quarter" idx="12"/>
          </p:nvPr>
        </p:nvSpPr>
        <p:spPr/>
        <p:txBody>
          <a:bodyPr/>
          <a:lstStyle/>
          <a:p>
            <a:fld id="{9C8CC68A-33DD-4CB7-B8B2-E7965A45C448}" type="slidenum">
              <a:rPr lang="es-MX" smtClean="0"/>
              <a:t>‹Nº›</a:t>
            </a:fld>
            <a:endParaRPr lang="es-MX"/>
          </a:p>
        </p:txBody>
      </p:sp>
    </p:spTree>
    <p:extLst>
      <p:ext uri="{BB962C8B-B14F-4D97-AF65-F5344CB8AC3E}">
        <p14:creationId xmlns:p14="http://schemas.microsoft.com/office/powerpoint/2010/main" val="338466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DDD63-82BF-4563-8B9D-9E9B6E4AED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3266E87E-3E2A-4AB8-B966-C56DA96173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48B8C26B-AE01-40C9-AEB6-3242157EB2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E8679AC7-C092-422A-AB93-5E2613330D25}"/>
              </a:ext>
            </a:extLst>
          </p:cNvPr>
          <p:cNvSpPr>
            <a:spLocks noGrp="1"/>
          </p:cNvSpPr>
          <p:nvPr>
            <p:ph type="dt" sz="half" idx="10"/>
          </p:nvPr>
        </p:nvSpPr>
        <p:spPr/>
        <p:txBody>
          <a:bodyPr/>
          <a:lstStyle/>
          <a:p>
            <a:fld id="{1BD1537E-0195-4839-A4C2-AE26B56C9167}" type="datetimeFigureOut">
              <a:rPr lang="es-MX" smtClean="0"/>
              <a:t>27/01/23</a:t>
            </a:fld>
            <a:endParaRPr lang="es-MX"/>
          </a:p>
        </p:txBody>
      </p:sp>
      <p:sp>
        <p:nvSpPr>
          <p:cNvPr id="6" name="Marcador de pie de página 5">
            <a:extLst>
              <a:ext uri="{FF2B5EF4-FFF2-40B4-BE49-F238E27FC236}">
                <a16:creationId xmlns:a16="http://schemas.microsoft.com/office/drawing/2014/main" id="{6DF16DB2-7D35-4B30-9845-DC88DD0652D0}"/>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8D470085-C950-4709-8234-67702634E254}"/>
              </a:ext>
            </a:extLst>
          </p:cNvPr>
          <p:cNvSpPr>
            <a:spLocks noGrp="1"/>
          </p:cNvSpPr>
          <p:nvPr>
            <p:ph type="sldNum" sz="quarter" idx="12"/>
          </p:nvPr>
        </p:nvSpPr>
        <p:spPr/>
        <p:txBody>
          <a:bodyPr/>
          <a:lstStyle/>
          <a:p>
            <a:fld id="{9C8CC68A-33DD-4CB7-B8B2-E7965A45C448}" type="slidenum">
              <a:rPr lang="es-MX" smtClean="0"/>
              <a:t>‹Nº›</a:t>
            </a:fld>
            <a:endParaRPr lang="es-MX"/>
          </a:p>
        </p:txBody>
      </p:sp>
    </p:spTree>
    <p:extLst>
      <p:ext uri="{BB962C8B-B14F-4D97-AF65-F5344CB8AC3E}">
        <p14:creationId xmlns:p14="http://schemas.microsoft.com/office/powerpoint/2010/main" val="3520007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C725A9-8FE2-44B5-83B3-A7D38A729E9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F371F8F1-EB36-4ADA-A05B-CE9163EA87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84A71C31-CE21-488C-85B6-1A9FC3F7AC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186464CB-C202-4AAA-BCE4-E9DE0D47E438}"/>
              </a:ext>
            </a:extLst>
          </p:cNvPr>
          <p:cNvSpPr>
            <a:spLocks noGrp="1"/>
          </p:cNvSpPr>
          <p:nvPr>
            <p:ph type="dt" sz="half" idx="10"/>
          </p:nvPr>
        </p:nvSpPr>
        <p:spPr/>
        <p:txBody>
          <a:bodyPr/>
          <a:lstStyle/>
          <a:p>
            <a:fld id="{1BD1537E-0195-4839-A4C2-AE26B56C9167}" type="datetimeFigureOut">
              <a:rPr lang="es-MX" smtClean="0"/>
              <a:t>27/01/23</a:t>
            </a:fld>
            <a:endParaRPr lang="es-MX"/>
          </a:p>
        </p:txBody>
      </p:sp>
      <p:sp>
        <p:nvSpPr>
          <p:cNvPr id="6" name="Marcador de pie de página 5">
            <a:extLst>
              <a:ext uri="{FF2B5EF4-FFF2-40B4-BE49-F238E27FC236}">
                <a16:creationId xmlns:a16="http://schemas.microsoft.com/office/drawing/2014/main" id="{0E4A3726-4A1F-49BE-9D68-3532BABB28B4}"/>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D9D93591-0D61-4A2A-824E-F6779BD1CF31}"/>
              </a:ext>
            </a:extLst>
          </p:cNvPr>
          <p:cNvSpPr>
            <a:spLocks noGrp="1"/>
          </p:cNvSpPr>
          <p:nvPr>
            <p:ph type="sldNum" sz="quarter" idx="12"/>
          </p:nvPr>
        </p:nvSpPr>
        <p:spPr/>
        <p:txBody>
          <a:bodyPr/>
          <a:lstStyle/>
          <a:p>
            <a:fld id="{9C8CC68A-33DD-4CB7-B8B2-E7965A45C448}" type="slidenum">
              <a:rPr lang="es-MX" smtClean="0"/>
              <a:t>‹Nº›</a:t>
            </a:fld>
            <a:endParaRPr lang="es-MX"/>
          </a:p>
        </p:txBody>
      </p:sp>
    </p:spTree>
    <p:extLst>
      <p:ext uri="{BB962C8B-B14F-4D97-AF65-F5344CB8AC3E}">
        <p14:creationId xmlns:p14="http://schemas.microsoft.com/office/powerpoint/2010/main" val="2611858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3C0F68E-E158-44F2-8862-EE1EAFC14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781EF448-C167-4F3B-8FC3-BD66D5F43D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19D30A4-1221-471D-9E85-B648C590BB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D1537E-0195-4839-A4C2-AE26B56C9167}" type="datetimeFigureOut">
              <a:rPr lang="es-MX" smtClean="0"/>
              <a:t>27/01/23</a:t>
            </a:fld>
            <a:endParaRPr lang="es-MX"/>
          </a:p>
        </p:txBody>
      </p:sp>
      <p:sp>
        <p:nvSpPr>
          <p:cNvPr id="5" name="Marcador de pie de página 4">
            <a:extLst>
              <a:ext uri="{FF2B5EF4-FFF2-40B4-BE49-F238E27FC236}">
                <a16:creationId xmlns:a16="http://schemas.microsoft.com/office/drawing/2014/main" id="{442069DB-C7EF-4A2A-BD7D-7ACB69377E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56766D43-34EE-4E7D-A31A-E4CFEBB0A9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8CC68A-33DD-4CB7-B8B2-E7965A45C448}" type="slidenum">
              <a:rPr lang="es-MX" smtClean="0"/>
              <a:t>‹Nº›</a:t>
            </a:fld>
            <a:endParaRPr lang="es-MX"/>
          </a:p>
        </p:txBody>
      </p:sp>
    </p:spTree>
    <p:extLst>
      <p:ext uri="{BB962C8B-B14F-4D97-AF65-F5344CB8AC3E}">
        <p14:creationId xmlns:p14="http://schemas.microsoft.com/office/powerpoint/2010/main" val="34219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hyperlink" Target="http://datam&#233;xico.org/" TargetMode="External"/><Relationship Id="rId5" Type="http://schemas.openxmlformats.org/officeDocument/2006/relationships/image" Target="../media/image180.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26.jpeg"/><Relationship Id="rId7" Type="http://schemas.microsoft.com/office/2007/relationships/hdphoto" Target="../media/hdphoto5.wdp"/><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0.png"/><Relationship Id="rId5" Type="http://schemas.microsoft.com/office/2007/relationships/hdphoto" Target="../media/hdphoto4.wdp"/><Relationship Id="rId10" Type="http://schemas.openxmlformats.org/officeDocument/2006/relationships/image" Target="../media/image4.png"/><Relationship Id="rId4" Type="http://schemas.openxmlformats.org/officeDocument/2006/relationships/image" Target="../media/image27.png"/><Relationship Id="rId9" Type="http://schemas.openxmlformats.org/officeDocument/2006/relationships/image" Target="../media/image3.png"/><Relationship Id="rId14" Type="http://schemas.openxmlformats.org/officeDocument/2006/relationships/image" Target="../media/image3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7.png"/><Relationship Id="rId7" Type="http://schemas.openxmlformats.org/officeDocument/2006/relationships/image" Target="../media/image5.png"/><Relationship Id="rId12" Type="http://schemas.microsoft.com/office/2007/relationships/hdphoto" Target="../media/hdphoto6.wdp"/><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9.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5.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1.png"/><Relationship Id="rId18" Type="http://schemas.microsoft.com/office/2007/relationships/hdphoto" Target="../media/hdphoto8.wdp"/><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image" Target="../media/image30.png"/><Relationship Id="rId17" Type="http://schemas.openxmlformats.org/officeDocument/2006/relationships/image" Target="../media/image54.png"/><Relationship Id="rId2" Type="http://schemas.openxmlformats.org/officeDocument/2006/relationships/notesSlide" Target="../notesSlides/notesSlide5.xml"/><Relationship Id="rId16" Type="http://schemas.microsoft.com/office/2007/relationships/hdphoto" Target="../media/hdphoto7.wdp"/><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4.png"/><Relationship Id="rId5" Type="http://schemas.openxmlformats.org/officeDocument/2006/relationships/image" Target="../media/image27.png"/><Relationship Id="rId15" Type="http://schemas.openxmlformats.org/officeDocument/2006/relationships/image" Target="../media/image53.png"/><Relationship Id="rId10" Type="http://schemas.openxmlformats.org/officeDocument/2006/relationships/image" Target="../media/image3.png"/><Relationship Id="rId19" Type="http://schemas.openxmlformats.org/officeDocument/2006/relationships/image" Target="../media/image55.jpeg"/><Relationship Id="rId4" Type="http://schemas.openxmlformats.org/officeDocument/2006/relationships/image" Target="../media/image51.jpeg"/><Relationship Id="rId9" Type="http://schemas.openxmlformats.org/officeDocument/2006/relationships/image" Target="../media/image29.png"/><Relationship Id="rId1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hyperlink" Target="mailto:rafael.cabanillas@sonora.gob.mx" TargetMode="External"/><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número de diapositiva 7">
            <a:extLst>
              <a:ext uri="{FF2B5EF4-FFF2-40B4-BE49-F238E27FC236}">
                <a16:creationId xmlns:a16="http://schemas.microsoft.com/office/drawing/2014/main" id="{85975BC6-11E8-933D-E93B-74508B227BF9}"/>
              </a:ext>
            </a:extLst>
          </p:cNvPr>
          <p:cNvSpPr>
            <a:spLocks noGrp="1"/>
          </p:cNvSpPr>
          <p:nvPr>
            <p:ph type="sldNum" sz="quarter" idx="12"/>
          </p:nvPr>
        </p:nvSpPr>
        <p:spPr/>
        <p:txBody>
          <a:bodyPr/>
          <a:lstStyle/>
          <a:p>
            <a:fld id="{BCE8F04A-B355-4CBF-AEE5-BCABB19415B8}" type="slidenum">
              <a:rPr lang="es-MX" smtClean="0">
                <a:solidFill>
                  <a:schemeClr val="tx1"/>
                </a:solidFill>
              </a:rPr>
              <a:t>1</a:t>
            </a:fld>
            <a:endParaRPr lang="es-MX" dirty="0">
              <a:solidFill>
                <a:schemeClr val="tx1"/>
              </a:solidFill>
            </a:endParaRPr>
          </a:p>
        </p:txBody>
      </p:sp>
      <p:sp>
        <p:nvSpPr>
          <p:cNvPr id="18" name="CuadroTexto 2">
            <a:extLst>
              <a:ext uri="{FF2B5EF4-FFF2-40B4-BE49-F238E27FC236}">
                <a16:creationId xmlns:a16="http://schemas.microsoft.com/office/drawing/2014/main" id="{DBC26986-2BBE-E665-568C-DD196EEE5690}"/>
              </a:ext>
            </a:extLst>
          </p:cNvPr>
          <p:cNvSpPr txBox="1"/>
          <p:nvPr/>
        </p:nvSpPr>
        <p:spPr>
          <a:xfrm>
            <a:off x="1939854" y="1169860"/>
            <a:ext cx="8624065" cy="2018694"/>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s-MX" sz="4400" b="1" spc="300" dirty="0">
                <a:solidFill>
                  <a:srgbClr val="510937"/>
                </a:solidFill>
                <a:latin typeface="Helvetica" panose="020B0604020202020204" pitchFamily="34" charset="0"/>
                <a:cs typeface="Helvetica" panose="020B0604020202020204" pitchFamily="34" charset="0"/>
              </a:rPr>
              <a:t>PLAN SONORA DE ENERGÍAS SUSTENTABLES</a:t>
            </a:r>
          </a:p>
        </p:txBody>
      </p:sp>
      <p:sp>
        <p:nvSpPr>
          <p:cNvPr id="19" name="Rectángulo 18">
            <a:extLst>
              <a:ext uri="{FF2B5EF4-FFF2-40B4-BE49-F238E27FC236}">
                <a16:creationId xmlns:a16="http://schemas.microsoft.com/office/drawing/2014/main" id="{A862F802-6957-61C5-ED92-4D3C6DFB1929}"/>
              </a:ext>
            </a:extLst>
          </p:cNvPr>
          <p:cNvSpPr/>
          <p:nvPr/>
        </p:nvSpPr>
        <p:spPr>
          <a:xfrm flipH="1">
            <a:off x="1466923" y="1653196"/>
            <a:ext cx="107398" cy="1439779"/>
          </a:xfrm>
          <a:prstGeom prst="rect">
            <a:avLst/>
          </a:prstGeom>
          <a:solidFill>
            <a:srgbClr val="D88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a:p>
        </p:txBody>
      </p:sp>
      <p:pic>
        <p:nvPicPr>
          <p:cNvPr id="20" name="Gráfico 29">
            <a:extLst>
              <a:ext uri="{FF2B5EF4-FFF2-40B4-BE49-F238E27FC236}">
                <a16:creationId xmlns:a16="http://schemas.microsoft.com/office/drawing/2014/main" id="{FBCEECE7-2C5B-DBFD-BF32-A58A558829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0617" y="3796082"/>
            <a:ext cx="3845001" cy="1000484"/>
          </a:xfrm>
          <a:prstGeom prst="rect">
            <a:avLst/>
          </a:prstGeom>
        </p:spPr>
      </p:pic>
      <p:sp>
        <p:nvSpPr>
          <p:cNvPr id="21" name="Rectángulo 20">
            <a:extLst>
              <a:ext uri="{FF2B5EF4-FFF2-40B4-BE49-F238E27FC236}">
                <a16:creationId xmlns:a16="http://schemas.microsoft.com/office/drawing/2014/main" id="{5A4677EE-3BFC-FF95-7D93-61F2232309B6}"/>
              </a:ext>
            </a:extLst>
          </p:cNvPr>
          <p:cNvSpPr/>
          <p:nvPr/>
        </p:nvSpPr>
        <p:spPr>
          <a:xfrm flipH="1">
            <a:off x="10814251" y="1653196"/>
            <a:ext cx="107398" cy="1439779"/>
          </a:xfrm>
          <a:prstGeom prst="rect">
            <a:avLst/>
          </a:prstGeom>
          <a:solidFill>
            <a:srgbClr val="D88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a:p>
        </p:txBody>
      </p:sp>
      <p:sp>
        <p:nvSpPr>
          <p:cNvPr id="33" name="CuadroTexto 1">
            <a:extLst>
              <a:ext uri="{FF2B5EF4-FFF2-40B4-BE49-F238E27FC236}">
                <a16:creationId xmlns:a16="http://schemas.microsoft.com/office/drawing/2014/main" id="{8906EBE6-FB25-4960-B3A0-073F194AA7CA}"/>
              </a:ext>
            </a:extLst>
          </p:cNvPr>
          <p:cNvSpPr txBox="1"/>
          <p:nvPr/>
        </p:nvSpPr>
        <p:spPr>
          <a:xfrm>
            <a:off x="9266407" y="6195962"/>
            <a:ext cx="2087393" cy="338554"/>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MX" sz="1600" b="1" i="1" dirty="0">
                <a:solidFill>
                  <a:schemeClr val="accent2">
                    <a:lumMod val="50000"/>
                  </a:schemeClr>
                </a:solidFill>
              </a:rPr>
              <a:t>DICIEMBRE 2022</a:t>
            </a:r>
          </a:p>
        </p:txBody>
      </p:sp>
      <p:grpSp>
        <p:nvGrpSpPr>
          <p:cNvPr id="40" name="Grupo 39">
            <a:extLst>
              <a:ext uri="{FF2B5EF4-FFF2-40B4-BE49-F238E27FC236}">
                <a16:creationId xmlns:a16="http://schemas.microsoft.com/office/drawing/2014/main" id="{9CF5AE22-7C20-1DE7-7747-D63CDE8B5DC4}"/>
              </a:ext>
            </a:extLst>
          </p:cNvPr>
          <p:cNvGrpSpPr/>
          <p:nvPr/>
        </p:nvGrpSpPr>
        <p:grpSpPr>
          <a:xfrm>
            <a:off x="325264" y="5454843"/>
            <a:ext cx="4670806" cy="1209112"/>
            <a:chOff x="358280" y="5231541"/>
            <a:chExt cx="2900293" cy="703735"/>
          </a:xfrm>
        </p:grpSpPr>
        <p:grpSp>
          <p:nvGrpSpPr>
            <p:cNvPr id="32" name="Grupo 31">
              <a:extLst>
                <a:ext uri="{FF2B5EF4-FFF2-40B4-BE49-F238E27FC236}">
                  <a16:creationId xmlns:a16="http://schemas.microsoft.com/office/drawing/2014/main" id="{98666CC2-C13D-3C58-492A-6F6EAAA233E6}"/>
                </a:ext>
              </a:extLst>
            </p:cNvPr>
            <p:cNvGrpSpPr/>
            <p:nvPr/>
          </p:nvGrpSpPr>
          <p:grpSpPr>
            <a:xfrm>
              <a:off x="358280" y="5231541"/>
              <a:ext cx="2060470" cy="703735"/>
              <a:chOff x="838200" y="5597659"/>
              <a:chExt cx="3265315" cy="1115236"/>
            </a:xfrm>
          </p:grpSpPr>
          <p:pic>
            <p:nvPicPr>
              <p:cNvPr id="34" name="Imagen 33">
                <a:extLst>
                  <a:ext uri="{FF2B5EF4-FFF2-40B4-BE49-F238E27FC236}">
                    <a16:creationId xmlns:a16="http://schemas.microsoft.com/office/drawing/2014/main" id="{154B57DC-2F78-B023-034C-BCEFC60C96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5737872"/>
                <a:ext cx="1793718" cy="963864"/>
              </a:xfrm>
              <a:prstGeom prst="rect">
                <a:avLst/>
              </a:prstGeom>
            </p:spPr>
          </p:pic>
          <p:pic>
            <p:nvPicPr>
              <p:cNvPr id="35" name="Imagen 34">
                <a:extLst>
                  <a:ext uri="{FF2B5EF4-FFF2-40B4-BE49-F238E27FC236}">
                    <a16:creationId xmlns:a16="http://schemas.microsoft.com/office/drawing/2014/main" id="{413C1D25-B18F-3826-8D0C-BA90C4B8BD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287" y="5597659"/>
                <a:ext cx="1044228" cy="1115236"/>
              </a:xfrm>
              <a:prstGeom prst="rect">
                <a:avLst/>
              </a:prstGeom>
            </p:spPr>
          </p:pic>
          <p:sp>
            <p:nvSpPr>
              <p:cNvPr id="37" name="Rectángulo 36">
                <a:extLst>
                  <a:ext uri="{FF2B5EF4-FFF2-40B4-BE49-F238E27FC236}">
                    <a16:creationId xmlns:a16="http://schemas.microsoft.com/office/drawing/2014/main" id="{330CDA47-3DB5-0DB1-7F71-864AF36BBC83}"/>
                  </a:ext>
                </a:extLst>
              </p:cNvPr>
              <p:cNvSpPr/>
              <p:nvPr/>
            </p:nvSpPr>
            <p:spPr>
              <a:xfrm flipH="1">
                <a:off x="2784892" y="5680402"/>
                <a:ext cx="57378" cy="9638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dirty="0"/>
              </a:p>
            </p:txBody>
          </p:sp>
        </p:grpSp>
        <p:pic>
          <p:nvPicPr>
            <p:cNvPr id="39" name="Imagen 38" descr="Imagen que contiene Logotipo&#10;&#10;Descripción generada automáticamente">
              <a:extLst>
                <a:ext uri="{FF2B5EF4-FFF2-40B4-BE49-F238E27FC236}">
                  <a16:creationId xmlns:a16="http://schemas.microsoft.com/office/drawing/2014/main" id="{95257110-9FB5-DD27-6576-D2C40A48AD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9503" y="5247524"/>
              <a:ext cx="709070" cy="687752"/>
            </a:xfrm>
            <a:prstGeom prst="rect">
              <a:avLst/>
            </a:prstGeom>
          </p:spPr>
        </p:pic>
      </p:grpSp>
    </p:spTree>
    <p:extLst>
      <p:ext uri="{BB962C8B-B14F-4D97-AF65-F5344CB8AC3E}">
        <p14:creationId xmlns:p14="http://schemas.microsoft.com/office/powerpoint/2010/main" val="2288023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p:nvPr/>
        </p:nvSpPr>
        <p:spPr>
          <a:xfrm>
            <a:off x="2274629" y="283886"/>
            <a:ext cx="10691655" cy="118907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BD4547"/>
              </a:buClr>
              <a:buSzPts val="4400"/>
              <a:buFont typeface="Arial"/>
              <a:buNone/>
            </a:pPr>
            <a:r>
              <a:rPr lang="es-MX" sz="3200" b="1" dirty="0">
                <a:solidFill>
                  <a:srgbClr val="510937"/>
                </a:solidFill>
                <a:sym typeface="Arial"/>
              </a:rPr>
              <a:t>Ubicación de las plantas solares </a:t>
            </a:r>
          </a:p>
        </p:txBody>
      </p:sp>
      <p:cxnSp>
        <p:nvCxnSpPr>
          <p:cNvPr id="104" name="Google Shape;104;p3"/>
          <p:cNvCxnSpPr>
            <a:cxnSpLocks/>
          </p:cNvCxnSpPr>
          <p:nvPr/>
        </p:nvCxnSpPr>
        <p:spPr>
          <a:xfrm>
            <a:off x="0" y="721989"/>
            <a:ext cx="6189904" cy="0"/>
          </a:xfrm>
          <a:prstGeom prst="straightConnector1">
            <a:avLst/>
          </a:prstGeom>
          <a:noFill/>
          <a:ln w="28575" cap="flat" cmpd="sng">
            <a:solidFill>
              <a:schemeClr val="accent3"/>
            </a:solidFill>
            <a:prstDash val="dash"/>
            <a:round/>
            <a:headEnd type="none" w="sm" len="sm"/>
            <a:tailEnd type="none" w="sm" len="sm"/>
          </a:ln>
        </p:spPr>
      </p:cxnSp>
      <p:pic>
        <p:nvPicPr>
          <p:cNvPr id="1026" name="Picture 2">
            <a:extLst>
              <a:ext uri="{FF2B5EF4-FFF2-40B4-BE49-F238E27FC236}">
                <a16:creationId xmlns:a16="http://schemas.microsoft.com/office/drawing/2014/main" id="{94BECD89-77FA-4193-8F15-CDD86A2D3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82" y="880473"/>
            <a:ext cx="6025353" cy="49010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74F62FB-5010-4F3D-AF56-56FF596C13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4746" y="1296236"/>
            <a:ext cx="39052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AB198936-1BD0-4A5E-B992-D05475AA34DE}"/>
              </a:ext>
            </a:extLst>
          </p:cNvPr>
          <p:cNvSpPr txBox="1"/>
          <p:nvPr/>
        </p:nvSpPr>
        <p:spPr>
          <a:xfrm>
            <a:off x="231085" y="5950397"/>
            <a:ext cx="10296939" cy="276999"/>
          </a:xfrm>
          <a:prstGeom prst="rect">
            <a:avLst/>
          </a:prstGeom>
          <a:noFill/>
        </p:spPr>
        <p:txBody>
          <a:bodyPr wrap="square" rtlCol="0">
            <a:spAutoFit/>
          </a:bodyPr>
          <a:lstStyle/>
          <a:p>
            <a:r>
              <a:rPr lang="es-MX" sz="1200" b="1" dirty="0"/>
              <a:t>* </a:t>
            </a:r>
            <a:r>
              <a:rPr lang="es-MX" sz="1200" dirty="0"/>
              <a:t>Sistemas fotovoltaicos que se monitorearan pero no forman parte del programa de generación solar distribuida</a:t>
            </a:r>
          </a:p>
        </p:txBody>
      </p:sp>
      <p:sp>
        <p:nvSpPr>
          <p:cNvPr id="10" name="CuadroTexto 9">
            <a:extLst>
              <a:ext uri="{FF2B5EF4-FFF2-40B4-BE49-F238E27FC236}">
                <a16:creationId xmlns:a16="http://schemas.microsoft.com/office/drawing/2014/main" id="{F3A809A3-46C2-46D6-9E0B-A436F8A622B5}"/>
              </a:ext>
            </a:extLst>
          </p:cNvPr>
          <p:cNvSpPr txBox="1"/>
          <p:nvPr/>
        </p:nvSpPr>
        <p:spPr>
          <a:xfrm>
            <a:off x="8204054" y="5212557"/>
            <a:ext cx="284052" cy="400110"/>
          </a:xfrm>
          <a:prstGeom prst="rect">
            <a:avLst/>
          </a:prstGeom>
          <a:noFill/>
        </p:spPr>
        <p:txBody>
          <a:bodyPr wrap="none" rtlCol="0">
            <a:spAutoFit/>
          </a:bodyPr>
          <a:lstStyle/>
          <a:p>
            <a:r>
              <a:rPr lang="es-MX" sz="2000" b="1" dirty="0"/>
              <a:t>*</a:t>
            </a:r>
          </a:p>
        </p:txBody>
      </p:sp>
      <p:sp>
        <p:nvSpPr>
          <p:cNvPr id="11" name="CuadroTexto 10">
            <a:extLst>
              <a:ext uri="{FF2B5EF4-FFF2-40B4-BE49-F238E27FC236}">
                <a16:creationId xmlns:a16="http://schemas.microsoft.com/office/drawing/2014/main" id="{115AD899-9E24-4BE6-8925-BC64302A3558}"/>
              </a:ext>
            </a:extLst>
          </p:cNvPr>
          <p:cNvSpPr txBox="1"/>
          <p:nvPr/>
        </p:nvSpPr>
        <p:spPr>
          <a:xfrm>
            <a:off x="8204054" y="4758864"/>
            <a:ext cx="284052" cy="400110"/>
          </a:xfrm>
          <a:prstGeom prst="rect">
            <a:avLst/>
          </a:prstGeom>
          <a:noFill/>
        </p:spPr>
        <p:txBody>
          <a:bodyPr wrap="none" rtlCol="0">
            <a:spAutoFit/>
          </a:bodyPr>
          <a:lstStyle/>
          <a:p>
            <a:r>
              <a:rPr lang="es-MX" sz="2000" b="1" dirty="0"/>
              <a:t>*</a:t>
            </a:r>
          </a:p>
        </p:txBody>
      </p:sp>
      <p:sp>
        <p:nvSpPr>
          <p:cNvPr id="3" name="Marcador de número de diapositiva 2">
            <a:extLst>
              <a:ext uri="{FF2B5EF4-FFF2-40B4-BE49-F238E27FC236}">
                <a16:creationId xmlns:a16="http://schemas.microsoft.com/office/drawing/2014/main" id="{F94B1D50-1F96-4F07-8502-80746C4ED3DF}"/>
              </a:ext>
            </a:extLst>
          </p:cNvPr>
          <p:cNvSpPr>
            <a:spLocks noGrp="1"/>
          </p:cNvSpPr>
          <p:nvPr>
            <p:ph type="sldNum" sz="quarter" idx="12"/>
          </p:nvPr>
        </p:nvSpPr>
        <p:spPr/>
        <p:txBody>
          <a:bodyPr/>
          <a:lstStyle/>
          <a:p>
            <a:fld id="{34D9980D-87A4-434E-B520-4E5D1515BBF4}" type="slidenum">
              <a:rPr lang="es-MX" smtClean="0"/>
              <a:t>10</a:t>
            </a:fld>
            <a:endParaRPr lang="es-MX"/>
          </a:p>
        </p:txBody>
      </p:sp>
      <p:pic>
        <p:nvPicPr>
          <p:cNvPr id="15" name="Imagen 14">
            <a:extLst>
              <a:ext uri="{FF2B5EF4-FFF2-40B4-BE49-F238E27FC236}">
                <a16:creationId xmlns:a16="http://schemas.microsoft.com/office/drawing/2014/main" id="{4BF06D5E-1B19-44E6-BE79-9880BC64B035}"/>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8667" b="91667" l="3684" r="94737">
                        <a14:foregroundMark x1="25614" y1="33500" x2="25614" y2="33500"/>
                        <a14:foregroundMark x1="31404" y1="26667" x2="31404" y2="26667"/>
                        <a14:foregroundMark x1="32807" y1="22500" x2="32807" y2="22500"/>
                        <a14:foregroundMark x1="32105" y1="15500" x2="32105" y2="15500"/>
                        <a14:foregroundMark x1="26316" y1="8667" x2="26316" y2="8667"/>
                        <a14:foregroundMark x1="19825" y1="8667" x2="19825" y2="8667"/>
                        <a14:foregroundMark x1="73684" y1="68833" x2="73684" y2="68833"/>
                        <a14:foregroundMark x1="87368" y1="67333" x2="87368" y2="67333"/>
                        <a14:foregroundMark x1="85965" y1="54333" x2="85965" y2="54333"/>
                        <a14:foregroundMark x1="76491" y1="54333" x2="76491" y2="54333"/>
                        <a14:foregroundMark x1="90351" y1="68833" x2="90351" y2="68833"/>
                        <a14:foregroundMark x1="84561" y1="40500" x2="84561" y2="40500"/>
                        <a14:foregroundMark x1="82281" y1="31500" x2="82281" y2="31500"/>
                        <a14:foregroundMark x1="94737" y1="68167" x2="94737" y2="68167"/>
                        <a14:foregroundMark x1="70000" y1="91667" x2="70000" y2="91667"/>
                        <a14:foregroundMark x1="39474" y1="66667" x2="39474" y2="66667"/>
                        <a14:foregroundMark x1="52456" y1="66667" x2="52456" y2="66667"/>
                        <a14:foregroundMark x1="54035" y1="54333" x2="54035" y2="54333"/>
                        <a14:foregroundMark x1="40175" y1="55000" x2="40175" y2="55000"/>
                        <a14:foregroundMark x1="38596" y1="43167" x2="38596" y2="43167"/>
                        <a14:foregroundMark x1="59825" y1="42500" x2="59825" y2="42500"/>
                        <a14:foregroundMark x1="69298" y1="42500" x2="69298" y2="42500"/>
                        <a14:foregroundMark x1="68421" y1="31500" x2="68421" y2="31500"/>
                        <a14:foregroundMark x1="57544" y1="31500" x2="57544" y2="31500"/>
                        <a14:foregroundMark x1="39474" y1="32833" x2="39474" y2="32833"/>
                        <a14:foregroundMark x1="16842" y1="22500" x2="16842" y2="22500"/>
                        <a14:foregroundMark x1="18947" y1="32833" x2="18947" y2="32833"/>
                        <a14:foregroundMark x1="13860" y1="32167" x2="13860" y2="32167"/>
                        <a14:foregroundMark x1="8070" y1="28667" x2="8070" y2="28667"/>
                        <a14:foregroundMark x1="3684" y1="21833" x2="3684" y2="21833"/>
                        <a14:foregroundMark x1="8070" y1="16167" x2="8070" y2="16167"/>
                        <a14:foregroundMark x1="13860" y1="13500" x2="13860" y2="13500"/>
                      </a14:backgroundRemoval>
                    </a14:imgEffect>
                  </a14:imgLayer>
                </a14:imgProps>
              </a:ext>
            </a:extLst>
          </a:blip>
          <a:stretch>
            <a:fillRect/>
          </a:stretch>
        </p:blipFill>
        <p:spPr>
          <a:xfrm>
            <a:off x="7169731" y="1997767"/>
            <a:ext cx="457200" cy="567208"/>
          </a:xfrm>
          <a:prstGeom prst="rect">
            <a:avLst/>
          </a:prstGeom>
        </p:spPr>
      </p:pic>
      <p:pic>
        <p:nvPicPr>
          <p:cNvPr id="16" name="Imagen 5">
            <a:extLst>
              <a:ext uri="{FF2B5EF4-FFF2-40B4-BE49-F238E27FC236}">
                <a16:creationId xmlns:a16="http://schemas.microsoft.com/office/drawing/2014/main" id="{BE92C018-737E-4355-B150-4F31152069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77052" y="83119"/>
            <a:ext cx="1708136" cy="9919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Imagen" descr="Imagen"/>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2720052" y="1198960"/>
            <a:ext cx="4983951" cy="5170539"/>
          </a:xfrm>
          <a:prstGeom prst="rect">
            <a:avLst/>
          </a:prstGeom>
          <a:ln w="12700">
            <a:miter lim="400000"/>
          </a:ln>
        </p:spPr>
      </p:pic>
      <p:pic>
        <p:nvPicPr>
          <p:cNvPr id="109" name="Imagen 23" descr="Imagen 23"/>
          <p:cNvPicPr>
            <a:picLocks noChangeAspect="1"/>
          </p:cNvPicPr>
          <p:nvPr/>
        </p:nvPicPr>
        <p:blipFill>
          <a:blip r:embed="rId4"/>
          <a:srcRect l="1525" t="63229" r="759"/>
          <a:stretch>
            <a:fillRect/>
          </a:stretch>
        </p:blipFill>
        <p:spPr>
          <a:xfrm rot="16200000">
            <a:off x="5309376" y="2732812"/>
            <a:ext cx="12260241" cy="1672778"/>
          </a:xfrm>
          <a:prstGeom prst="rect">
            <a:avLst/>
          </a:prstGeom>
          <a:ln w="12700">
            <a:miter lim="400000"/>
          </a:ln>
        </p:spPr>
      </p:pic>
      <p:sp>
        <p:nvSpPr>
          <p:cNvPr id="111" name="Shape 20734"/>
          <p:cNvSpPr txBox="1"/>
          <p:nvPr/>
        </p:nvSpPr>
        <p:spPr>
          <a:xfrm>
            <a:off x="8175121" y="4350108"/>
            <a:ext cx="3014361" cy="279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1" tIns="19051" rIns="19051" bIns="19051">
            <a:spAutoFit/>
          </a:bodyPr>
          <a:lstStyle>
            <a:lvl1pPr algn="ctr" defTabSz="309563">
              <a:lnSpc>
                <a:spcPct val="110000"/>
              </a:lnSpc>
              <a:defRPr sz="1600">
                <a:solidFill>
                  <a:srgbClr val="8D151F"/>
                </a:solidFill>
                <a:latin typeface="Tahoma Bold"/>
                <a:ea typeface="Tahoma Bold"/>
                <a:cs typeface="Tahoma Bold"/>
                <a:sym typeface="Tahoma Bold"/>
              </a:defRPr>
            </a:lvl1pPr>
          </a:lstStyle>
          <a:p>
            <a:r>
              <a:t>Bacerac</a:t>
            </a:r>
          </a:p>
        </p:txBody>
      </p:sp>
      <p:pic>
        <p:nvPicPr>
          <p:cNvPr id="112" name="image1.png" descr="image1.png"/>
          <p:cNvPicPr>
            <a:picLocks noChangeAspect="1"/>
          </p:cNvPicPr>
          <p:nvPr/>
        </p:nvPicPr>
        <p:blipFill>
          <a:blip r:embed="rId5"/>
          <a:stretch>
            <a:fillRect/>
          </a:stretch>
        </p:blipFill>
        <p:spPr>
          <a:xfrm>
            <a:off x="0" y="6610350"/>
            <a:ext cx="12192000" cy="304800"/>
          </a:xfrm>
          <a:prstGeom prst="rect">
            <a:avLst/>
          </a:prstGeom>
          <a:ln w="12700">
            <a:miter lim="400000"/>
          </a:ln>
        </p:spPr>
      </p:pic>
      <p:sp>
        <p:nvSpPr>
          <p:cNvPr id="113" name="Shape 3105"/>
          <p:cNvSpPr txBox="1">
            <a:spLocks noGrp="1"/>
          </p:cNvSpPr>
          <p:nvPr>
            <p:ph type="title"/>
          </p:nvPr>
        </p:nvSpPr>
        <p:spPr>
          <a:xfrm>
            <a:off x="213112" y="283679"/>
            <a:ext cx="8297358" cy="1420097"/>
          </a:xfrm>
          <a:prstGeom prst="rect">
            <a:avLst/>
          </a:prstGeom>
        </p:spPr>
        <p:txBody>
          <a:bodyPr/>
          <a:lstStyle/>
          <a:p>
            <a:pPr>
              <a:lnSpc>
                <a:spcPct val="75000"/>
              </a:lnSpc>
              <a:spcBef>
                <a:spcPts val="1000"/>
              </a:spcBef>
              <a:defRPr sz="2000">
                <a:solidFill>
                  <a:srgbClr val="843C0B"/>
                </a:solidFill>
                <a:latin typeface="Tahoma Bold"/>
                <a:ea typeface="Tahoma Bold"/>
                <a:cs typeface="Tahoma Bold"/>
                <a:sym typeface="Tahoma Bold"/>
              </a:defRPr>
            </a:pPr>
            <a:r>
              <a:t>Ubicación Geográfica/ </a:t>
            </a:r>
            <a:r>
              <a:rPr>
                <a:solidFill>
                  <a:srgbClr val="C55A11"/>
                </a:solidFill>
              </a:rPr>
              <a:t>Georreferencia</a:t>
            </a:r>
            <a:br>
              <a:rPr>
                <a:solidFill>
                  <a:srgbClr val="C55A11"/>
                </a:solidFill>
              </a:rPr>
            </a:br>
            <a:br>
              <a:rPr>
                <a:solidFill>
                  <a:srgbClr val="C55A11"/>
                </a:solidFill>
              </a:rPr>
            </a:br>
            <a:r>
              <a:rPr sz="5400">
                <a:solidFill>
                  <a:srgbClr val="595959"/>
                </a:solidFill>
                <a:latin typeface="Tahoma"/>
                <a:ea typeface="Tahoma"/>
                <a:cs typeface="Tahoma"/>
                <a:sym typeface="Tahoma"/>
              </a:rPr>
              <a:t>Sonora</a:t>
            </a:r>
          </a:p>
        </p:txBody>
      </p:sp>
      <p:sp>
        <p:nvSpPr>
          <p:cNvPr id="114" name="Rectángulo 5"/>
          <p:cNvSpPr/>
          <p:nvPr/>
        </p:nvSpPr>
        <p:spPr>
          <a:xfrm rot="10800000" flipH="1">
            <a:off x="1" y="-2"/>
            <a:ext cx="12192001" cy="150127"/>
          </a:xfrm>
          <a:prstGeom prst="rect">
            <a:avLst/>
          </a:prstGeom>
          <a:gradFill>
            <a:gsLst>
              <a:gs pos="0">
                <a:srgbClr val="B94546"/>
              </a:gs>
              <a:gs pos="52000">
                <a:srgbClr val="8A2C3E"/>
              </a:gs>
              <a:gs pos="100000">
                <a:srgbClr val="470336"/>
              </a:gs>
            </a:gsLst>
            <a:lin ang="4200000"/>
          </a:gradFill>
          <a:ln w="12700">
            <a:miter lim="400000"/>
          </a:ln>
        </p:spPr>
        <p:txBody>
          <a:bodyPr lIns="45719" rIns="45719" anchor="ctr"/>
          <a:lstStyle/>
          <a:p>
            <a:pPr algn="ctr">
              <a:defRPr>
                <a:solidFill>
                  <a:srgbClr val="FFFFFF"/>
                </a:solidFill>
              </a:defRPr>
            </a:pPr>
            <a:endParaRPr/>
          </a:p>
        </p:txBody>
      </p:sp>
      <p:pic>
        <p:nvPicPr>
          <p:cNvPr id="115" name="compass.png" descr="compass.png"/>
          <p:cNvPicPr>
            <a:picLocks noChangeAspect="1"/>
          </p:cNvPicPr>
          <p:nvPr/>
        </p:nvPicPr>
        <p:blipFill>
          <a:blip r:embed="rId6"/>
          <a:stretch>
            <a:fillRect/>
          </a:stretch>
        </p:blipFill>
        <p:spPr>
          <a:xfrm>
            <a:off x="8548857" y="4996174"/>
            <a:ext cx="304801" cy="304801"/>
          </a:xfrm>
          <a:prstGeom prst="rect">
            <a:avLst/>
          </a:prstGeom>
          <a:ln w="12700">
            <a:miter lim="400000"/>
          </a:ln>
        </p:spPr>
      </p:pic>
      <p:pic>
        <p:nvPicPr>
          <p:cNvPr id="116" name="Imagen" descr="Imagen"/>
          <p:cNvPicPr>
            <a:picLocks noChangeAspect="1"/>
          </p:cNvPicPr>
          <p:nvPr/>
        </p:nvPicPr>
        <p:blipFill>
          <a:blip r:embed="rId7"/>
          <a:stretch>
            <a:fillRect/>
          </a:stretch>
        </p:blipFill>
        <p:spPr>
          <a:xfrm>
            <a:off x="8508544" y="5654938"/>
            <a:ext cx="385426" cy="304801"/>
          </a:xfrm>
          <a:prstGeom prst="rect">
            <a:avLst/>
          </a:prstGeom>
          <a:ln w="12700">
            <a:miter lim="400000"/>
          </a:ln>
        </p:spPr>
      </p:pic>
      <p:sp>
        <p:nvSpPr>
          <p:cNvPr id="117" name="Shape 20734"/>
          <p:cNvSpPr txBox="1"/>
          <p:nvPr/>
        </p:nvSpPr>
        <p:spPr>
          <a:xfrm>
            <a:off x="8995522" y="5654938"/>
            <a:ext cx="1667667" cy="279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1" tIns="19051" rIns="19051" bIns="19051">
            <a:spAutoFit/>
          </a:bodyPr>
          <a:lstStyle>
            <a:lvl1pPr defTabSz="309563">
              <a:lnSpc>
                <a:spcPct val="110000"/>
              </a:lnSpc>
              <a:defRPr sz="1600">
                <a:latin typeface="Tahoma"/>
                <a:ea typeface="Tahoma"/>
                <a:cs typeface="Tahoma"/>
                <a:sym typeface="Tahoma"/>
              </a:defRPr>
            </a:lvl1pPr>
          </a:lstStyle>
          <a:p>
            <a:r>
              <a:rPr dirty="0"/>
              <a:t>1,344.6 Km2</a:t>
            </a:r>
          </a:p>
        </p:txBody>
      </p:sp>
      <p:sp>
        <p:nvSpPr>
          <p:cNvPr id="118" name="Línea"/>
          <p:cNvSpPr/>
          <p:nvPr/>
        </p:nvSpPr>
        <p:spPr>
          <a:xfrm>
            <a:off x="7855554" y="4529895"/>
            <a:ext cx="1044768" cy="1"/>
          </a:xfrm>
          <a:prstGeom prst="line">
            <a:avLst/>
          </a:prstGeom>
          <a:ln w="25400">
            <a:solidFill>
              <a:schemeClr val="accent6">
                <a:lumOff val="-9568"/>
              </a:schemeClr>
            </a:solidFill>
            <a:miter/>
          </a:ln>
        </p:spPr>
        <p:txBody>
          <a:bodyPr lIns="45719" rIns="45719"/>
          <a:lstStyle/>
          <a:p>
            <a:endParaRPr/>
          </a:p>
        </p:txBody>
      </p:sp>
      <p:sp>
        <p:nvSpPr>
          <p:cNvPr id="119" name="Línea"/>
          <p:cNvSpPr/>
          <p:nvPr/>
        </p:nvSpPr>
        <p:spPr>
          <a:xfrm>
            <a:off x="7511090" y="2862857"/>
            <a:ext cx="360929" cy="1664162"/>
          </a:xfrm>
          <a:prstGeom prst="line">
            <a:avLst/>
          </a:prstGeom>
          <a:ln w="25400">
            <a:solidFill>
              <a:schemeClr val="accent6">
                <a:lumOff val="-9568"/>
              </a:schemeClr>
            </a:solidFill>
            <a:miter/>
          </a:ln>
        </p:spPr>
        <p:txBody>
          <a:bodyPr lIns="45719" rIns="45719"/>
          <a:lstStyle/>
          <a:p>
            <a:endParaRPr/>
          </a:p>
        </p:txBody>
      </p:sp>
      <p:sp>
        <p:nvSpPr>
          <p:cNvPr id="120" name="Shape 20734"/>
          <p:cNvSpPr txBox="1"/>
          <p:nvPr/>
        </p:nvSpPr>
        <p:spPr>
          <a:xfrm>
            <a:off x="8982822" y="4888857"/>
            <a:ext cx="2493831" cy="2837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1" tIns="19051" rIns="19051" bIns="19051">
            <a:spAutoFit/>
          </a:bodyPr>
          <a:lstStyle>
            <a:lvl1pPr defTabSz="309563">
              <a:lnSpc>
                <a:spcPct val="110000"/>
              </a:lnSpc>
              <a:defRPr sz="1600">
                <a:latin typeface="Tahoma"/>
                <a:ea typeface="Tahoma"/>
                <a:cs typeface="Tahoma"/>
                <a:sym typeface="Tahoma"/>
              </a:defRPr>
            </a:lvl1pPr>
          </a:lstStyle>
          <a:p>
            <a:r>
              <a:rPr dirty="0"/>
              <a:t>30.355086, -108.929309</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n 22" descr="Imagen 22"/>
          <p:cNvPicPr>
            <a:picLocks noChangeAspect="1"/>
          </p:cNvPicPr>
          <p:nvPr/>
        </p:nvPicPr>
        <p:blipFill>
          <a:blip r:embed="rId2"/>
          <a:srcRect l="1525" t="63229" r="759"/>
          <a:stretch>
            <a:fillRect/>
          </a:stretch>
        </p:blipFill>
        <p:spPr>
          <a:xfrm rot="16200000">
            <a:off x="-5416036" y="2732810"/>
            <a:ext cx="12260241" cy="1672778"/>
          </a:xfrm>
          <a:prstGeom prst="rect">
            <a:avLst/>
          </a:prstGeom>
          <a:ln w="12700">
            <a:miter lim="400000"/>
          </a:ln>
        </p:spPr>
      </p:pic>
      <p:pic>
        <p:nvPicPr>
          <p:cNvPr id="123" name="Imagen 23" descr="Imagen 23"/>
          <p:cNvPicPr>
            <a:picLocks noChangeAspect="1"/>
          </p:cNvPicPr>
          <p:nvPr/>
        </p:nvPicPr>
        <p:blipFill>
          <a:blip r:embed="rId2"/>
          <a:srcRect l="1525" t="63229" r="759"/>
          <a:stretch>
            <a:fillRect/>
          </a:stretch>
        </p:blipFill>
        <p:spPr>
          <a:xfrm rot="16200000">
            <a:off x="5309376" y="2732812"/>
            <a:ext cx="12260241" cy="1672778"/>
          </a:xfrm>
          <a:prstGeom prst="rect">
            <a:avLst/>
          </a:prstGeom>
          <a:ln w="12700">
            <a:miter lim="400000"/>
          </a:ln>
        </p:spPr>
      </p:pic>
      <p:sp>
        <p:nvSpPr>
          <p:cNvPr id="124" name="Rectángulo 122"/>
          <p:cNvSpPr/>
          <p:nvPr/>
        </p:nvSpPr>
        <p:spPr>
          <a:xfrm>
            <a:off x="293101" y="2122385"/>
            <a:ext cx="3324742" cy="4337396"/>
          </a:xfrm>
          <a:prstGeom prst="rect">
            <a:avLst/>
          </a:prstGeom>
          <a:solidFill>
            <a:srgbClr val="EDCBA9"/>
          </a:solidFill>
          <a:ln w="12700">
            <a:miter lim="400000"/>
          </a:ln>
        </p:spPr>
        <p:txBody>
          <a:bodyPr lIns="45719" rIns="45719" anchor="ctr"/>
          <a:lstStyle/>
          <a:p>
            <a:pPr algn="ctr">
              <a:defRPr>
                <a:solidFill>
                  <a:srgbClr val="FFFFFF"/>
                </a:solidFill>
              </a:defRPr>
            </a:pPr>
            <a:endParaRPr dirty="0"/>
          </a:p>
        </p:txBody>
      </p:sp>
      <p:sp>
        <p:nvSpPr>
          <p:cNvPr id="125" name="CuadroTexto 5"/>
          <p:cNvSpPr txBox="1"/>
          <p:nvPr/>
        </p:nvSpPr>
        <p:spPr>
          <a:xfrm>
            <a:off x="754920" y="3750062"/>
            <a:ext cx="2401104" cy="108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200">
                <a:solidFill>
                  <a:srgbClr val="262626"/>
                </a:solidFill>
                <a:latin typeface="Tahoma Bold"/>
                <a:ea typeface="Tahoma Bold"/>
                <a:cs typeface="Tahoma Bold"/>
                <a:sym typeface="Tahoma Bold"/>
              </a:defRPr>
            </a:pPr>
            <a:r>
              <a:t>1,221</a:t>
            </a:r>
          </a:p>
          <a:p>
            <a:pPr algn="ctr">
              <a:defRPr sz="1400">
                <a:solidFill>
                  <a:srgbClr val="262626"/>
                </a:solidFill>
                <a:latin typeface="Tahoma Bold"/>
                <a:ea typeface="Tahoma Bold"/>
                <a:cs typeface="Tahoma Bold"/>
                <a:sym typeface="Tahoma Bold"/>
              </a:defRPr>
            </a:pPr>
            <a:r>
              <a:t>Población</a:t>
            </a:r>
          </a:p>
        </p:txBody>
      </p:sp>
      <p:pic>
        <p:nvPicPr>
          <p:cNvPr id="126" name="Gráfico 224" descr="Gráfico 224"/>
          <p:cNvPicPr>
            <a:picLocks noChangeAspect="1"/>
          </p:cNvPicPr>
          <p:nvPr/>
        </p:nvPicPr>
        <p:blipFill>
          <a:blip r:embed="rId3"/>
          <a:stretch>
            <a:fillRect/>
          </a:stretch>
        </p:blipFill>
        <p:spPr>
          <a:xfrm>
            <a:off x="378579" y="5487663"/>
            <a:ext cx="922607" cy="789357"/>
          </a:xfrm>
          <a:prstGeom prst="rect">
            <a:avLst/>
          </a:prstGeom>
          <a:ln w="12700">
            <a:miter lim="400000"/>
          </a:ln>
        </p:spPr>
      </p:pic>
      <p:sp>
        <p:nvSpPr>
          <p:cNvPr id="127" name="Rectángulo 225"/>
          <p:cNvSpPr/>
          <p:nvPr/>
        </p:nvSpPr>
        <p:spPr>
          <a:xfrm>
            <a:off x="4281003" y="2122385"/>
            <a:ext cx="3324741" cy="4337396"/>
          </a:xfrm>
          <a:prstGeom prst="rect">
            <a:avLst/>
          </a:prstGeom>
          <a:solidFill>
            <a:srgbClr val="EDCBA9"/>
          </a:solidFill>
          <a:ln w="12700">
            <a:miter lim="400000"/>
          </a:ln>
        </p:spPr>
        <p:txBody>
          <a:bodyPr lIns="45719" rIns="45719" anchor="ctr"/>
          <a:lstStyle/>
          <a:p>
            <a:pPr algn="ctr">
              <a:defRPr>
                <a:solidFill>
                  <a:srgbClr val="FFFFFF"/>
                </a:solidFill>
              </a:defRPr>
            </a:pPr>
            <a:endParaRPr/>
          </a:p>
        </p:txBody>
      </p:sp>
      <p:sp>
        <p:nvSpPr>
          <p:cNvPr id="128" name="Rectángulo 226"/>
          <p:cNvSpPr/>
          <p:nvPr/>
        </p:nvSpPr>
        <p:spPr>
          <a:xfrm>
            <a:off x="8505280" y="2122385"/>
            <a:ext cx="3393619" cy="4337396"/>
          </a:xfrm>
          <a:prstGeom prst="rect">
            <a:avLst/>
          </a:prstGeom>
          <a:solidFill>
            <a:srgbClr val="EDCBA9"/>
          </a:solidFill>
          <a:ln w="12700">
            <a:miter lim="400000"/>
          </a:ln>
        </p:spPr>
        <p:txBody>
          <a:bodyPr lIns="45719" rIns="45719" anchor="ctr"/>
          <a:lstStyle/>
          <a:p>
            <a:pPr algn="ctr">
              <a:defRPr>
                <a:solidFill>
                  <a:srgbClr val="FFFFFF"/>
                </a:solidFill>
              </a:defRPr>
            </a:pPr>
            <a:endParaRPr/>
          </a:p>
        </p:txBody>
      </p:sp>
      <p:sp>
        <p:nvSpPr>
          <p:cNvPr id="129" name="Rectángulo 13"/>
          <p:cNvSpPr txBox="1"/>
          <p:nvPr/>
        </p:nvSpPr>
        <p:spPr>
          <a:xfrm>
            <a:off x="8550999" y="2349250"/>
            <a:ext cx="3371055" cy="4282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000">
                <a:solidFill>
                  <a:srgbClr val="262626"/>
                </a:solidFill>
                <a:latin typeface="Tahoma"/>
                <a:ea typeface="Tahoma"/>
                <a:cs typeface="Tahoma"/>
                <a:sym typeface="Tahoma"/>
              </a:defRPr>
            </a:pPr>
            <a:r>
              <a:rPr dirty="0"/>
              <a:t>En 2015, </a:t>
            </a:r>
          </a:p>
          <a:p>
            <a:pPr algn="ctr">
              <a:defRPr sz="2000">
                <a:solidFill>
                  <a:srgbClr val="262626"/>
                </a:solidFill>
                <a:latin typeface="Tahoma"/>
                <a:ea typeface="Tahoma"/>
                <a:cs typeface="Tahoma"/>
                <a:sym typeface="Tahoma"/>
              </a:defRPr>
            </a:pPr>
            <a:r>
              <a:rPr dirty="0"/>
              <a:t>38.4% de la población se </a:t>
            </a:r>
            <a:r>
              <a:rPr dirty="0" err="1"/>
              <a:t>encontraba</a:t>
            </a:r>
            <a:r>
              <a:rPr dirty="0"/>
              <a:t> en </a:t>
            </a:r>
            <a:r>
              <a:rPr dirty="0" err="1"/>
              <a:t>situación</a:t>
            </a:r>
            <a:r>
              <a:rPr dirty="0"/>
              <a:t> de </a:t>
            </a:r>
            <a:r>
              <a:rPr dirty="0" err="1"/>
              <a:t>pobreza</a:t>
            </a:r>
            <a:r>
              <a:rPr dirty="0"/>
              <a:t> </a:t>
            </a:r>
            <a:r>
              <a:rPr dirty="0" err="1"/>
              <a:t>moderada</a:t>
            </a:r>
            <a:r>
              <a:rPr dirty="0"/>
              <a:t> y 5.42% en </a:t>
            </a:r>
            <a:r>
              <a:rPr dirty="0" err="1"/>
              <a:t>situación</a:t>
            </a:r>
            <a:r>
              <a:rPr dirty="0"/>
              <a:t> de </a:t>
            </a:r>
            <a:r>
              <a:rPr dirty="0" err="1"/>
              <a:t>pobreza</a:t>
            </a:r>
            <a:r>
              <a:rPr dirty="0"/>
              <a:t> extrema</a:t>
            </a:r>
          </a:p>
          <a:p>
            <a:pPr algn="ctr">
              <a:defRPr sz="2000">
                <a:solidFill>
                  <a:srgbClr val="262626"/>
                </a:solidFill>
                <a:latin typeface="Tahoma"/>
                <a:ea typeface="Tahoma"/>
                <a:cs typeface="Tahoma"/>
                <a:sym typeface="Tahoma"/>
              </a:defRPr>
            </a:pPr>
            <a:endParaRPr dirty="0"/>
          </a:p>
          <a:p>
            <a:pPr algn="ctr">
              <a:defRPr sz="2000">
                <a:solidFill>
                  <a:srgbClr val="262626"/>
                </a:solidFill>
                <a:latin typeface="Tahoma"/>
                <a:ea typeface="Tahoma"/>
                <a:cs typeface="Tahoma"/>
                <a:sym typeface="Tahoma"/>
              </a:defRPr>
            </a:pPr>
            <a:endParaRPr dirty="0"/>
          </a:p>
          <a:p>
            <a:pPr algn="ctr">
              <a:defRPr sz="2000">
                <a:solidFill>
                  <a:srgbClr val="262626"/>
                </a:solidFill>
                <a:latin typeface="Tahoma"/>
                <a:ea typeface="Tahoma"/>
                <a:cs typeface="Tahoma"/>
                <a:sym typeface="Tahoma"/>
              </a:defRPr>
            </a:pPr>
            <a:r>
              <a:rPr dirty="0"/>
              <a:t>En 2020, </a:t>
            </a:r>
          </a:p>
          <a:p>
            <a:pPr algn="ctr">
              <a:defRPr sz="2000">
                <a:solidFill>
                  <a:srgbClr val="262626"/>
                </a:solidFill>
                <a:latin typeface="Tahoma Bold"/>
                <a:ea typeface="Tahoma Bold"/>
                <a:cs typeface="Tahoma Bold"/>
                <a:sym typeface="Tahoma Bold"/>
              </a:defRPr>
            </a:pPr>
            <a:r>
              <a:rPr dirty="0"/>
              <a:t>2.11%</a:t>
            </a:r>
            <a:r>
              <a:rPr dirty="0">
                <a:latin typeface="Tahoma"/>
                <a:ea typeface="Tahoma"/>
                <a:cs typeface="Tahoma"/>
                <a:sym typeface="Tahoma"/>
              </a:rPr>
              <a:t> de la población no </a:t>
            </a:r>
            <a:r>
              <a:rPr dirty="0" err="1">
                <a:latin typeface="Tahoma"/>
                <a:ea typeface="Tahoma"/>
                <a:cs typeface="Tahoma"/>
                <a:sym typeface="Tahoma"/>
              </a:rPr>
              <a:t>contaba</a:t>
            </a:r>
            <a:r>
              <a:rPr dirty="0">
                <a:latin typeface="Tahoma"/>
                <a:ea typeface="Tahoma"/>
                <a:cs typeface="Tahoma"/>
                <a:sym typeface="Tahoma"/>
              </a:rPr>
              <a:t> con el </a:t>
            </a:r>
            <a:r>
              <a:rPr dirty="0" err="1">
                <a:latin typeface="Tahoma"/>
                <a:ea typeface="Tahoma"/>
                <a:cs typeface="Tahoma"/>
                <a:sym typeface="Tahoma"/>
              </a:rPr>
              <a:t>servicio</a:t>
            </a:r>
            <a:r>
              <a:rPr dirty="0">
                <a:latin typeface="Tahoma"/>
                <a:ea typeface="Tahoma"/>
                <a:cs typeface="Tahoma"/>
                <a:sym typeface="Tahoma"/>
              </a:rPr>
              <a:t> de  </a:t>
            </a:r>
            <a:r>
              <a:rPr dirty="0" err="1"/>
              <a:t>energía</a:t>
            </a:r>
            <a:r>
              <a:rPr dirty="0"/>
              <a:t> </a:t>
            </a:r>
            <a:r>
              <a:rPr dirty="0" err="1"/>
              <a:t>eléctrica</a:t>
            </a:r>
            <a:endParaRPr dirty="0"/>
          </a:p>
          <a:p>
            <a:br>
              <a:rPr dirty="0"/>
            </a:br>
            <a:endParaRPr dirty="0"/>
          </a:p>
        </p:txBody>
      </p:sp>
      <p:pic>
        <p:nvPicPr>
          <p:cNvPr id="130" name="Gráfico 21" descr="Gráfico 21"/>
          <p:cNvPicPr>
            <a:picLocks noChangeAspect="1"/>
          </p:cNvPicPr>
          <p:nvPr/>
        </p:nvPicPr>
        <p:blipFill>
          <a:blip r:embed="rId4"/>
          <a:stretch>
            <a:fillRect/>
          </a:stretch>
        </p:blipFill>
        <p:spPr>
          <a:xfrm>
            <a:off x="407558" y="4519074"/>
            <a:ext cx="864652" cy="739771"/>
          </a:xfrm>
          <a:prstGeom prst="rect">
            <a:avLst/>
          </a:prstGeom>
          <a:ln w="12700">
            <a:miter lim="400000"/>
          </a:ln>
        </p:spPr>
      </p:pic>
      <p:sp>
        <p:nvSpPr>
          <p:cNvPr id="131" name="Rectángulo 22"/>
          <p:cNvSpPr txBox="1"/>
          <p:nvPr/>
        </p:nvSpPr>
        <p:spPr>
          <a:xfrm>
            <a:off x="1589452" y="4643118"/>
            <a:ext cx="1921718"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rgbClr val="262626"/>
                </a:solidFill>
                <a:latin typeface="Tahoma"/>
                <a:ea typeface="Tahoma"/>
                <a:cs typeface="Tahoma"/>
                <a:sym typeface="Tahoma"/>
              </a:defRPr>
            </a:pPr>
            <a:r>
              <a:t>380</a:t>
            </a:r>
          </a:p>
          <a:p>
            <a:pPr>
              <a:defRPr sz="2000">
                <a:solidFill>
                  <a:srgbClr val="262626"/>
                </a:solidFill>
                <a:latin typeface="Tahoma"/>
                <a:ea typeface="Tahoma"/>
                <a:cs typeface="Tahoma"/>
                <a:sym typeface="Tahoma"/>
              </a:defRPr>
            </a:pPr>
            <a:r>
              <a:t>viviendas</a:t>
            </a:r>
          </a:p>
        </p:txBody>
      </p:sp>
      <p:sp>
        <p:nvSpPr>
          <p:cNvPr id="132" name="Rectángulo 23"/>
          <p:cNvSpPr txBox="1"/>
          <p:nvPr/>
        </p:nvSpPr>
        <p:spPr>
          <a:xfrm>
            <a:off x="4435731" y="2857635"/>
            <a:ext cx="2922603" cy="156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solidFill>
                  <a:srgbClr val="262626"/>
                </a:solidFill>
                <a:latin typeface="Tahoma"/>
                <a:ea typeface="Tahoma"/>
                <a:cs typeface="Tahoma"/>
                <a:sym typeface="Tahoma"/>
              </a:defRPr>
            </a:pPr>
            <a:r>
              <a:rPr lang="es-MX" dirty="0"/>
              <a:t>De 2010 a 2020, la población en Bacerac decreció  </a:t>
            </a:r>
          </a:p>
          <a:p>
            <a:pPr algn="ctr">
              <a:defRPr sz="2400">
                <a:solidFill>
                  <a:srgbClr val="262626"/>
                </a:solidFill>
                <a:latin typeface="Tahoma"/>
                <a:ea typeface="Tahoma"/>
                <a:cs typeface="Tahoma"/>
                <a:sym typeface="Tahoma"/>
              </a:defRPr>
            </a:pPr>
            <a:r>
              <a:rPr lang="es-MX" dirty="0"/>
              <a:t>-</a:t>
            </a:r>
            <a:r>
              <a:rPr dirty="0">
                <a:latin typeface="Tahoma Bold"/>
                <a:ea typeface="Tahoma Bold"/>
                <a:cs typeface="Tahoma Bold"/>
                <a:sym typeface="Tahoma Bold"/>
              </a:rPr>
              <a:t>16.8%</a:t>
            </a:r>
          </a:p>
        </p:txBody>
      </p:sp>
      <mc:AlternateContent xmlns:mc="http://schemas.openxmlformats.org/markup-compatibility/2006" xmlns:a14="http://schemas.microsoft.com/office/drawing/2010/main">
        <mc:Choice Requires="a14">
          <p:sp>
            <p:nvSpPr>
              <p:cNvPr id="133" name="Rectángulo 25"/>
              <p:cNvSpPr txBox="1"/>
              <p:nvPr/>
            </p:nvSpPr>
            <p:spPr>
              <a:xfrm>
                <a:off x="1493335" y="5361332"/>
                <a:ext cx="2376957" cy="100762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a:defRPr sz="2000">
                    <a:solidFill>
                      <a:srgbClr val="262626"/>
                    </a:solidFill>
                    <a:latin typeface="Tahoma"/>
                    <a:ea typeface="Tahoma"/>
                    <a:cs typeface="Tahoma"/>
                    <a:sym typeface="Tahoma"/>
                  </a:defRPr>
                </a:pPr>
                <a:r>
                  <a:t>La densidad poblacional es de </a:t>
                </a:r>
              </a:p>
              <a:p>
                <a:pPr>
                  <a:defRPr sz="2000">
                    <a:solidFill>
                      <a:srgbClr val="262626"/>
                    </a:solidFill>
                    <a:latin typeface="Tahoma"/>
                    <a:ea typeface="Tahoma"/>
                    <a:cs typeface="Tahoma"/>
                    <a:sym typeface="Tahoma"/>
                  </a:defRPr>
                </a:pPr>
                <a:r>
                  <a:t>0.9 hab/</a:t>
                </a:r>
                <a14:m>
                  <m:oMath xmlns:m="http://schemas.openxmlformats.org/officeDocument/2006/math">
                    <m:sSup>
                      <m:sSupPr>
                        <m:ctrlPr>
                          <a:rPr sz="2050" i="1">
                            <a:solidFill>
                              <a:srgbClr val="262626"/>
                            </a:solidFill>
                            <a:latin typeface="Cambria Math" panose="02040503050406030204" pitchFamily="18" charset="0"/>
                          </a:rPr>
                        </m:ctrlPr>
                      </m:sSupPr>
                      <m:e>
                        <m:r>
                          <a:rPr sz="2050" i="1">
                            <a:solidFill>
                              <a:srgbClr val="262626"/>
                            </a:solidFill>
                            <a:latin typeface="Cambria Math" panose="02040503050406030204" pitchFamily="18" charset="0"/>
                          </a:rPr>
                          <m:t>𝑘𝑚</m:t>
                        </m:r>
                      </m:e>
                      <m:sup>
                        <m:r>
                          <a:rPr sz="2050" i="1">
                            <a:solidFill>
                              <a:srgbClr val="262626"/>
                            </a:solidFill>
                            <a:latin typeface="Cambria Math" panose="02040503050406030204" pitchFamily="18" charset="0"/>
                          </a:rPr>
                          <m:t>2</m:t>
                        </m:r>
                      </m:sup>
                    </m:sSup>
                  </m:oMath>
                </a14:m>
                <a:endParaRPr/>
              </a:p>
            </p:txBody>
          </p:sp>
        </mc:Choice>
        <mc:Fallback xmlns="">
          <p:sp>
            <p:nvSpPr>
              <p:cNvPr id="133" name="Rectángulo 25"/>
              <p:cNvSpPr txBox="1">
                <a:spLocks noRot="1" noChangeAspect="1" noMove="1" noResize="1" noEditPoints="1" noAdjustHandles="1" noChangeArrowheads="1" noChangeShapeType="1" noTextEdit="1"/>
              </p:cNvSpPr>
              <p:nvPr/>
            </p:nvSpPr>
            <p:spPr>
              <a:xfrm>
                <a:off x="1493335" y="5361332"/>
                <a:ext cx="2376957" cy="1007627"/>
              </a:xfrm>
              <a:prstGeom prst="rect">
                <a:avLst/>
              </a:prstGeom>
              <a:blipFill>
                <a:blip r:embed="rId5"/>
                <a:stretch>
                  <a:fillRect l="-4615" t="-3012" b="-1084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s-MX">
                    <a:noFill/>
                  </a:rPr>
                  <a:t> </a:t>
                </a:r>
              </a:p>
            </p:txBody>
          </p:sp>
        </mc:Fallback>
      </mc:AlternateContent>
      <p:grpSp>
        <p:nvGrpSpPr>
          <p:cNvPr id="136" name="Grupo 2"/>
          <p:cNvGrpSpPr/>
          <p:nvPr/>
        </p:nvGrpSpPr>
        <p:grpSpPr>
          <a:xfrm>
            <a:off x="0" y="6582336"/>
            <a:ext cx="12192000" cy="307341"/>
            <a:chOff x="0" y="0"/>
            <a:chExt cx="12192000" cy="307340"/>
          </a:xfrm>
        </p:grpSpPr>
        <p:sp>
          <p:nvSpPr>
            <p:cNvPr id="134" name="Rectángulo 5"/>
            <p:cNvSpPr/>
            <p:nvPr/>
          </p:nvSpPr>
          <p:spPr>
            <a:xfrm rot="10800000" flipH="1">
              <a:off x="0" y="49832"/>
              <a:ext cx="12192000" cy="230184"/>
            </a:xfrm>
            <a:prstGeom prst="rect">
              <a:avLst/>
            </a:prstGeom>
            <a:gradFill flip="none" rotWithShape="1">
              <a:gsLst>
                <a:gs pos="0">
                  <a:srgbClr val="B94546"/>
                </a:gs>
                <a:gs pos="52000">
                  <a:srgbClr val="8A2C3E"/>
                </a:gs>
                <a:gs pos="100000">
                  <a:srgbClr val="470336"/>
                </a:gs>
              </a:gsLst>
              <a:lin ang="42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5" name="Rectángulo 1"/>
            <p:cNvSpPr txBox="1"/>
            <p:nvPr/>
          </p:nvSpPr>
          <p:spPr>
            <a:xfrm>
              <a:off x="3888102" y="0"/>
              <a:ext cx="4962214" cy="3073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sz="1400">
                  <a:solidFill>
                    <a:srgbClr val="FFFFFF"/>
                  </a:solidFill>
                  <a:latin typeface="Tahoma"/>
                  <a:ea typeface="Tahoma"/>
                  <a:cs typeface="Tahoma"/>
                  <a:sym typeface="Tahoma"/>
                </a:defRPr>
              </a:pPr>
              <a:r>
                <a:t>Fuente: </a:t>
              </a:r>
              <a:r>
                <a:rPr>
                  <a:uFill>
                    <a:solidFill>
                      <a:srgbClr val="0563C1"/>
                    </a:solidFill>
                  </a:uFill>
                  <a:hlinkClick r:id="rId6"/>
                </a:rPr>
                <a:t>dataméxico.org</a:t>
              </a:r>
              <a:r>
                <a:t>; Censo de Población y Vivienda 2020 </a:t>
              </a:r>
            </a:p>
          </p:txBody>
        </p:sp>
      </p:grpSp>
      <p:sp>
        <p:nvSpPr>
          <p:cNvPr id="137" name="Shape 3105"/>
          <p:cNvSpPr txBox="1">
            <a:spLocks noGrp="1"/>
          </p:cNvSpPr>
          <p:nvPr>
            <p:ph type="title"/>
          </p:nvPr>
        </p:nvSpPr>
        <p:spPr>
          <a:xfrm>
            <a:off x="213112" y="283679"/>
            <a:ext cx="8297358" cy="1420097"/>
          </a:xfrm>
          <a:prstGeom prst="rect">
            <a:avLst/>
          </a:prstGeom>
        </p:spPr>
        <p:txBody>
          <a:bodyPr/>
          <a:lstStyle/>
          <a:p>
            <a:pPr defTabSz="886968">
              <a:lnSpc>
                <a:spcPct val="75000"/>
              </a:lnSpc>
              <a:spcBef>
                <a:spcPts val="900"/>
              </a:spcBef>
              <a:defRPr sz="2328">
                <a:solidFill>
                  <a:srgbClr val="470336"/>
                </a:solidFill>
                <a:latin typeface="Tahoma Bold"/>
                <a:ea typeface="Tahoma Bold"/>
                <a:cs typeface="Tahoma Bold"/>
                <a:sym typeface="Tahoma Bold"/>
              </a:defRPr>
            </a:pPr>
            <a:r>
              <a:rPr lang="es-MX" dirty="0"/>
              <a:t>Información General</a:t>
            </a:r>
            <a:br>
              <a:rPr lang="es-MX" dirty="0">
                <a:solidFill>
                  <a:srgbClr val="C55A11"/>
                </a:solidFill>
              </a:rPr>
            </a:br>
            <a:br>
              <a:rPr dirty="0">
                <a:solidFill>
                  <a:srgbClr val="C55A11"/>
                </a:solidFill>
              </a:rPr>
            </a:br>
            <a:r>
              <a:rPr sz="5238" dirty="0">
                <a:solidFill>
                  <a:srgbClr val="595959"/>
                </a:solidFill>
                <a:latin typeface="Tahoma"/>
                <a:ea typeface="Tahoma"/>
                <a:cs typeface="Tahoma"/>
                <a:sym typeface="Tahoma"/>
              </a:rPr>
              <a:t>Bacerac</a:t>
            </a:r>
          </a:p>
        </p:txBody>
      </p:sp>
      <p:pic>
        <p:nvPicPr>
          <p:cNvPr id="138" name="Marcador de contenido 14" descr="Marcador de contenido 14"/>
          <p:cNvPicPr>
            <a:picLocks noChangeAspect="1"/>
          </p:cNvPicPr>
          <p:nvPr/>
        </p:nvPicPr>
        <p:blipFill>
          <a:blip r:embed="rId7"/>
          <a:stretch>
            <a:fillRect/>
          </a:stretch>
        </p:blipFill>
        <p:spPr>
          <a:xfrm>
            <a:off x="5386030" y="4775784"/>
            <a:ext cx="1132233" cy="1132233"/>
          </a:xfrm>
          <a:prstGeom prst="rect">
            <a:avLst/>
          </a:prstGeom>
          <a:ln w="12700">
            <a:miter lim="400000"/>
          </a:ln>
        </p:spPr>
      </p:pic>
      <p:pic>
        <p:nvPicPr>
          <p:cNvPr id="139" name="Imagen" descr="Imagen"/>
          <p:cNvPicPr>
            <a:picLocks noChangeAspect="1"/>
          </p:cNvPicPr>
          <p:nvPr/>
        </p:nvPicPr>
        <p:blipFill>
          <a:blip r:embed="rId8"/>
          <a:stretch>
            <a:fillRect/>
          </a:stretch>
        </p:blipFill>
        <p:spPr>
          <a:xfrm>
            <a:off x="1389355" y="2758277"/>
            <a:ext cx="1132234" cy="830339"/>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4F18AEA-AA4C-4397-86E3-35973FC97C57}"/>
              </a:ext>
            </a:extLst>
          </p:cNvPr>
          <p:cNvSpPr>
            <a:spLocks noGrp="1"/>
          </p:cNvSpPr>
          <p:nvPr>
            <p:ph type="sldNum" sz="quarter" idx="12"/>
          </p:nvPr>
        </p:nvSpPr>
        <p:spPr/>
        <p:txBody>
          <a:bodyPr/>
          <a:lstStyle/>
          <a:p>
            <a:fld id="{34D9980D-87A4-434E-B520-4E5D1515BBF4}" type="slidenum">
              <a:rPr lang="es-MX" smtClean="0"/>
              <a:t>13</a:t>
            </a:fld>
            <a:endParaRPr lang="es-MX"/>
          </a:p>
        </p:txBody>
      </p:sp>
      <p:grpSp>
        <p:nvGrpSpPr>
          <p:cNvPr id="4" name="Grupo 3">
            <a:extLst>
              <a:ext uri="{FF2B5EF4-FFF2-40B4-BE49-F238E27FC236}">
                <a16:creationId xmlns:a16="http://schemas.microsoft.com/office/drawing/2014/main" id="{9FAB38B5-972A-41F9-A529-5CF3F55B59B1}"/>
              </a:ext>
            </a:extLst>
          </p:cNvPr>
          <p:cNvGrpSpPr/>
          <p:nvPr/>
        </p:nvGrpSpPr>
        <p:grpSpPr>
          <a:xfrm>
            <a:off x="1846837" y="1931921"/>
            <a:ext cx="8135363" cy="3784590"/>
            <a:chOff x="-155262" y="1443773"/>
            <a:chExt cx="7158587" cy="2974719"/>
          </a:xfrm>
          <a:solidFill>
            <a:schemeClr val="accent2">
              <a:lumMod val="75000"/>
            </a:schemeClr>
          </a:solidFill>
        </p:grpSpPr>
        <p:sp>
          <p:nvSpPr>
            <p:cNvPr id="6" name="Rectángulo redondeado 15">
              <a:extLst>
                <a:ext uri="{FF2B5EF4-FFF2-40B4-BE49-F238E27FC236}">
                  <a16:creationId xmlns:a16="http://schemas.microsoft.com/office/drawing/2014/main" id="{34D1100A-C797-431B-906F-4C69FCF46C74}"/>
                </a:ext>
              </a:extLst>
            </p:cNvPr>
            <p:cNvSpPr/>
            <p:nvPr/>
          </p:nvSpPr>
          <p:spPr>
            <a:xfrm>
              <a:off x="674854" y="3735092"/>
              <a:ext cx="6285502" cy="6834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200" dirty="0"/>
            </a:p>
          </p:txBody>
        </p:sp>
        <p:sp>
          <p:nvSpPr>
            <p:cNvPr id="7" name="Rectángulo redondeado 16">
              <a:extLst>
                <a:ext uri="{FF2B5EF4-FFF2-40B4-BE49-F238E27FC236}">
                  <a16:creationId xmlns:a16="http://schemas.microsoft.com/office/drawing/2014/main" id="{10213C12-0493-4B3D-B78C-078F3FEBACB4}"/>
                </a:ext>
              </a:extLst>
            </p:cNvPr>
            <p:cNvSpPr/>
            <p:nvPr/>
          </p:nvSpPr>
          <p:spPr>
            <a:xfrm>
              <a:off x="631886" y="2956374"/>
              <a:ext cx="6328470" cy="648000"/>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t>Se usa para apoyar empresas productivas</a:t>
              </a:r>
            </a:p>
            <a:p>
              <a:pPr algn="ctr"/>
              <a:endParaRPr lang="es-MX" sz="1200" dirty="0"/>
            </a:p>
          </p:txBody>
        </p:sp>
        <p:sp>
          <p:nvSpPr>
            <p:cNvPr id="8" name="Rectángulo redondeado 17">
              <a:extLst>
                <a:ext uri="{FF2B5EF4-FFF2-40B4-BE49-F238E27FC236}">
                  <a16:creationId xmlns:a16="http://schemas.microsoft.com/office/drawing/2014/main" id="{2CA307FD-7FBD-40AF-98BB-C4628C1AFB49}"/>
                </a:ext>
              </a:extLst>
            </p:cNvPr>
            <p:cNvSpPr/>
            <p:nvPr/>
          </p:nvSpPr>
          <p:spPr>
            <a:xfrm>
              <a:off x="693141" y="2177657"/>
              <a:ext cx="6242535" cy="648000"/>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t>Se usa para descontar consumos de servicios municipales</a:t>
              </a:r>
            </a:p>
            <a:p>
              <a:pPr algn="ctr"/>
              <a:endParaRPr lang="es-MX" sz="1200" dirty="0"/>
            </a:p>
          </p:txBody>
        </p:sp>
        <p:sp>
          <p:nvSpPr>
            <p:cNvPr id="9" name="Rectángulo redondeado 18">
              <a:extLst>
                <a:ext uri="{FF2B5EF4-FFF2-40B4-BE49-F238E27FC236}">
                  <a16:creationId xmlns:a16="http://schemas.microsoft.com/office/drawing/2014/main" id="{1B4C98AD-F906-41C3-9770-4C72FB304FB8}"/>
                </a:ext>
              </a:extLst>
            </p:cNvPr>
            <p:cNvSpPr/>
            <p:nvPr/>
          </p:nvSpPr>
          <p:spPr>
            <a:xfrm>
              <a:off x="674855" y="1443773"/>
              <a:ext cx="6328470" cy="648000"/>
            </a:xfrm>
            <a:prstGeom prst="roundRect">
              <a:avLst/>
            </a:prstGeom>
            <a:solidFill>
              <a:srgbClr val="933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u="none" strike="noStrike" dirty="0">
                  <a:effectLst/>
                </a:rPr>
                <a:t>Se usa para descontar consumos de usuarios domésticos</a:t>
              </a:r>
              <a:endParaRPr lang="es-MX" sz="2000" b="1" i="0" u="none" strike="noStrike" dirty="0">
                <a:solidFill>
                  <a:srgbClr val="000000"/>
                </a:solidFill>
                <a:effectLst/>
                <a:latin typeface="Calibri" panose="020F0502020204030204" pitchFamily="34" charset="0"/>
              </a:endParaRPr>
            </a:p>
            <a:p>
              <a:pPr algn="ctr"/>
              <a:endParaRPr lang="es-MX" sz="1200" dirty="0"/>
            </a:p>
          </p:txBody>
        </p:sp>
        <p:sp>
          <p:nvSpPr>
            <p:cNvPr id="10" name="Rectángulo redondeado 19">
              <a:extLst>
                <a:ext uri="{FF2B5EF4-FFF2-40B4-BE49-F238E27FC236}">
                  <a16:creationId xmlns:a16="http://schemas.microsoft.com/office/drawing/2014/main" id="{CAE8E32C-3939-49C2-9E59-AB5FD18263E3}"/>
                </a:ext>
              </a:extLst>
            </p:cNvPr>
            <p:cNvSpPr/>
            <p:nvPr/>
          </p:nvSpPr>
          <p:spPr>
            <a:xfrm>
              <a:off x="-149765" y="1478778"/>
              <a:ext cx="648000" cy="648000"/>
            </a:xfrm>
            <a:prstGeom prst="roundRect">
              <a:avLst/>
            </a:prstGeom>
            <a:solidFill>
              <a:srgbClr val="510937"/>
            </a:solidFill>
            <a:ln>
              <a:solidFill>
                <a:srgbClr val="510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b="1" dirty="0"/>
                <a:t>1</a:t>
              </a:r>
            </a:p>
          </p:txBody>
        </p:sp>
        <p:sp>
          <p:nvSpPr>
            <p:cNvPr id="11" name="Rectángulo redondeado 20">
              <a:extLst>
                <a:ext uri="{FF2B5EF4-FFF2-40B4-BE49-F238E27FC236}">
                  <a16:creationId xmlns:a16="http://schemas.microsoft.com/office/drawing/2014/main" id="{51021C5E-91FD-49A6-AEDA-50CAB4146484}"/>
                </a:ext>
              </a:extLst>
            </p:cNvPr>
            <p:cNvSpPr/>
            <p:nvPr/>
          </p:nvSpPr>
          <p:spPr>
            <a:xfrm>
              <a:off x="-137082" y="2216286"/>
              <a:ext cx="622633" cy="648000"/>
            </a:xfrm>
            <a:prstGeom prst="round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t>2</a:t>
              </a:r>
            </a:p>
          </p:txBody>
        </p:sp>
        <p:sp>
          <p:nvSpPr>
            <p:cNvPr id="12" name="Rectángulo redondeado 21">
              <a:extLst>
                <a:ext uri="{FF2B5EF4-FFF2-40B4-BE49-F238E27FC236}">
                  <a16:creationId xmlns:a16="http://schemas.microsoft.com/office/drawing/2014/main" id="{7E84B056-97E3-4677-8B10-03CDF7B43863}"/>
                </a:ext>
              </a:extLst>
            </p:cNvPr>
            <p:cNvSpPr/>
            <p:nvPr/>
          </p:nvSpPr>
          <p:spPr>
            <a:xfrm>
              <a:off x="-155262" y="2976876"/>
              <a:ext cx="625778" cy="648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a:t>3</a:t>
              </a:r>
            </a:p>
          </p:txBody>
        </p:sp>
        <p:sp>
          <p:nvSpPr>
            <p:cNvPr id="13" name="Rectángulo redondeado 22">
              <a:extLst>
                <a:ext uri="{FF2B5EF4-FFF2-40B4-BE49-F238E27FC236}">
                  <a16:creationId xmlns:a16="http://schemas.microsoft.com/office/drawing/2014/main" id="{361EF5B3-0B74-44E4-A36F-0EDDE0775A2A}"/>
                </a:ext>
              </a:extLst>
            </p:cNvPr>
            <p:cNvSpPr/>
            <p:nvPr/>
          </p:nvSpPr>
          <p:spPr>
            <a:xfrm>
              <a:off x="-149765" y="3714384"/>
              <a:ext cx="648000" cy="70410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a:t>4</a:t>
              </a:r>
            </a:p>
          </p:txBody>
        </p:sp>
      </p:grpSp>
      <p:sp>
        <p:nvSpPr>
          <p:cNvPr id="28" name="CuadroTexto 27">
            <a:extLst>
              <a:ext uri="{FF2B5EF4-FFF2-40B4-BE49-F238E27FC236}">
                <a16:creationId xmlns:a16="http://schemas.microsoft.com/office/drawing/2014/main" id="{AB9B9A0D-86DE-49FB-AFB7-E7C8577A4E08}"/>
              </a:ext>
            </a:extLst>
          </p:cNvPr>
          <p:cNvSpPr txBox="1"/>
          <p:nvPr/>
        </p:nvSpPr>
        <p:spPr>
          <a:xfrm>
            <a:off x="3788538" y="5083944"/>
            <a:ext cx="6096000" cy="400110"/>
          </a:xfrm>
          <a:prstGeom prst="rect">
            <a:avLst/>
          </a:prstGeom>
          <a:noFill/>
        </p:spPr>
        <p:txBody>
          <a:bodyPr wrap="square">
            <a:spAutoFit/>
          </a:bodyPr>
          <a:lstStyle/>
          <a:p>
            <a:pPr algn="l" fontAlgn="ctr"/>
            <a:r>
              <a:rPr lang="es-MX" sz="2000" b="1" u="none" strike="noStrike" dirty="0">
                <a:solidFill>
                  <a:schemeClr val="bg1"/>
                </a:solidFill>
                <a:effectLst/>
              </a:rPr>
              <a:t>Una combinación de las anteriores</a:t>
            </a:r>
            <a:endParaRPr lang="es-MX" sz="2000" b="1" i="0" u="none" strike="noStrike" dirty="0">
              <a:solidFill>
                <a:schemeClr val="bg1"/>
              </a:solidFill>
              <a:effectLst/>
              <a:latin typeface="Calibri" panose="020F0502020204030204" pitchFamily="34" charset="0"/>
            </a:endParaRPr>
          </a:p>
        </p:txBody>
      </p:sp>
      <p:sp>
        <p:nvSpPr>
          <p:cNvPr id="30" name="CuadroTexto 29">
            <a:extLst>
              <a:ext uri="{FF2B5EF4-FFF2-40B4-BE49-F238E27FC236}">
                <a16:creationId xmlns:a16="http://schemas.microsoft.com/office/drawing/2014/main" id="{3F884234-762A-4DA4-9238-2C489407CBA7}"/>
              </a:ext>
            </a:extLst>
          </p:cNvPr>
          <p:cNvSpPr txBox="1"/>
          <p:nvPr/>
        </p:nvSpPr>
        <p:spPr>
          <a:xfrm>
            <a:off x="2202419" y="618269"/>
            <a:ext cx="7647709" cy="523220"/>
          </a:xfrm>
          <a:prstGeom prst="rect">
            <a:avLst/>
          </a:prstGeom>
          <a:noFill/>
        </p:spPr>
        <p:txBody>
          <a:bodyPr wrap="square">
            <a:spAutoFit/>
          </a:bodyPr>
          <a:lstStyle/>
          <a:p>
            <a:pPr algn="ctr" fontAlgn="ctr"/>
            <a:r>
              <a:rPr lang="es-MX" sz="2800" b="1" u="none" strike="noStrike" dirty="0">
                <a:solidFill>
                  <a:schemeClr val="accent2">
                    <a:lumMod val="50000"/>
                  </a:schemeClr>
                </a:solidFill>
                <a:effectLst/>
              </a:rPr>
              <a:t>Escenarios de usos de la energía producida</a:t>
            </a:r>
            <a:endParaRPr lang="es-MX" sz="2800" b="1" i="0" u="none" strike="noStrike" dirty="0">
              <a:solidFill>
                <a:schemeClr val="accent2">
                  <a:lumMod val="50000"/>
                </a:schemeClr>
              </a:solidFill>
              <a:effectLst/>
              <a:latin typeface="Calibri" panose="020F0502020204030204" pitchFamily="34" charset="0"/>
            </a:endParaRPr>
          </a:p>
        </p:txBody>
      </p:sp>
    </p:spTree>
    <p:extLst>
      <p:ext uri="{BB962C8B-B14F-4D97-AF65-F5344CB8AC3E}">
        <p14:creationId xmlns:p14="http://schemas.microsoft.com/office/powerpoint/2010/main" val="2783447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a:extLst>
              <a:ext uri="{FF2B5EF4-FFF2-40B4-BE49-F238E27FC236}">
                <a16:creationId xmlns:a16="http://schemas.microsoft.com/office/drawing/2014/main" id="{3644A556-3A63-4505-99D6-688E0E850350}"/>
              </a:ext>
            </a:extLst>
          </p:cNvPr>
          <p:cNvGrpSpPr/>
          <p:nvPr/>
        </p:nvGrpSpPr>
        <p:grpSpPr>
          <a:xfrm>
            <a:off x="362429" y="1298231"/>
            <a:ext cx="3076308" cy="3711934"/>
            <a:chOff x="358729" y="839447"/>
            <a:chExt cx="3076308" cy="3711934"/>
          </a:xfrm>
        </p:grpSpPr>
        <p:sp>
          <p:nvSpPr>
            <p:cNvPr id="4" name="CuadroTexto 3">
              <a:extLst>
                <a:ext uri="{FF2B5EF4-FFF2-40B4-BE49-F238E27FC236}">
                  <a16:creationId xmlns:a16="http://schemas.microsoft.com/office/drawing/2014/main" id="{6862527E-2DAD-4E9E-9C68-56FD82ED7CA4}"/>
                </a:ext>
              </a:extLst>
            </p:cNvPr>
            <p:cNvSpPr txBox="1"/>
            <p:nvPr/>
          </p:nvSpPr>
          <p:spPr>
            <a:xfrm>
              <a:off x="421070" y="839447"/>
              <a:ext cx="2186817" cy="1015663"/>
            </a:xfrm>
            <a:prstGeom prst="rect">
              <a:avLst/>
            </a:prstGeom>
            <a:noFill/>
          </p:spPr>
          <p:txBody>
            <a:bodyPr wrap="square" rtlCol="0">
              <a:spAutoFit/>
            </a:bodyPr>
            <a:lstStyle/>
            <a:p>
              <a:r>
                <a:rPr lang="es-MX" b="1" dirty="0">
                  <a:solidFill>
                    <a:srgbClr val="B34245"/>
                  </a:solidFill>
                </a:rPr>
                <a:t>CEDEMUN</a:t>
              </a:r>
            </a:p>
            <a:p>
              <a:r>
                <a:rPr lang="es-MX" sz="1400" dirty="0"/>
                <a:t>Negociaciones con las autoridades municipales</a:t>
              </a:r>
            </a:p>
          </p:txBody>
        </p:sp>
        <p:sp>
          <p:nvSpPr>
            <p:cNvPr id="5" name="CuadroTexto 4">
              <a:extLst>
                <a:ext uri="{FF2B5EF4-FFF2-40B4-BE49-F238E27FC236}">
                  <a16:creationId xmlns:a16="http://schemas.microsoft.com/office/drawing/2014/main" id="{C75642FA-E11D-46E2-8A20-02123EE9804C}"/>
                </a:ext>
              </a:extLst>
            </p:cNvPr>
            <p:cNvSpPr txBox="1"/>
            <p:nvPr/>
          </p:nvSpPr>
          <p:spPr>
            <a:xfrm>
              <a:off x="358729" y="3751162"/>
              <a:ext cx="3013967" cy="800219"/>
            </a:xfrm>
            <a:prstGeom prst="rect">
              <a:avLst/>
            </a:prstGeom>
            <a:noFill/>
          </p:spPr>
          <p:txBody>
            <a:bodyPr wrap="square" rtlCol="0">
              <a:spAutoFit/>
            </a:bodyPr>
            <a:lstStyle/>
            <a:p>
              <a:r>
                <a:rPr lang="es-MX" b="1" dirty="0">
                  <a:solidFill>
                    <a:srgbClr val="B34245"/>
                  </a:solidFill>
                </a:rPr>
                <a:t>Bienes y Concesiones</a:t>
              </a:r>
            </a:p>
            <a:p>
              <a:r>
                <a:rPr lang="es-MX" sz="1400" dirty="0"/>
                <a:t>Proceso legal para oficializar la donación</a:t>
              </a:r>
            </a:p>
          </p:txBody>
        </p:sp>
        <p:sp>
          <p:nvSpPr>
            <p:cNvPr id="6" name="CuadroTexto 5">
              <a:extLst>
                <a:ext uri="{FF2B5EF4-FFF2-40B4-BE49-F238E27FC236}">
                  <a16:creationId xmlns:a16="http://schemas.microsoft.com/office/drawing/2014/main" id="{BFF73B10-4924-4CE2-9722-83C8DECA46FF}"/>
                </a:ext>
              </a:extLst>
            </p:cNvPr>
            <p:cNvSpPr txBox="1"/>
            <p:nvPr/>
          </p:nvSpPr>
          <p:spPr>
            <a:xfrm>
              <a:off x="421070" y="2332744"/>
              <a:ext cx="3013967" cy="584775"/>
            </a:xfrm>
            <a:prstGeom prst="rect">
              <a:avLst/>
            </a:prstGeom>
            <a:noFill/>
          </p:spPr>
          <p:txBody>
            <a:bodyPr wrap="none" rtlCol="0">
              <a:spAutoFit/>
            </a:bodyPr>
            <a:lstStyle/>
            <a:p>
              <a:r>
                <a:rPr lang="es-MX" b="1" dirty="0">
                  <a:solidFill>
                    <a:srgbClr val="B34245"/>
                  </a:solidFill>
                </a:rPr>
                <a:t>Secretaría de Bienestar</a:t>
              </a:r>
            </a:p>
            <a:p>
              <a:r>
                <a:rPr lang="es-MX" sz="1400" dirty="0"/>
                <a:t>Enlaces con las autoridades</a:t>
              </a:r>
            </a:p>
          </p:txBody>
        </p:sp>
      </p:grpSp>
      <p:grpSp>
        <p:nvGrpSpPr>
          <p:cNvPr id="9" name="Grupo 8">
            <a:extLst>
              <a:ext uri="{FF2B5EF4-FFF2-40B4-BE49-F238E27FC236}">
                <a16:creationId xmlns:a16="http://schemas.microsoft.com/office/drawing/2014/main" id="{2250D95A-FB63-4775-8ECE-3277A080B928}"/>
              </a:ext>
            </a:extLst>
          </p:cNvPr>
          <p:cNvGrpSpPr/>
          <p:nvPr/>
        </p:nvGrpSpPr>
        <p:grpSpPr>
          <a:xfrm>
            <a:off x="0" y="3666"/>
            <a:ext cx="12192000" cy="6854335"/>
            <a:chOff x="0" y="3666"/>
            <a:chExt cx="12192000" cy="6854335"/>
          </a:xfrm>
        </p:grpSpPr>
        <p:sp>
          <p:nvSpPr>
            <p:cNvPr id="10" name="Google Shape;99;p1">
              <a:extLst>
                <a:ext uri="{FF2B5EF4-FFF2-40B4-BE49-F238E27FC236}">
                  <a16:creationId xmlns:a16="http://schemas.microsoft.com/office/drawing/2014/main" id="{91B251C2-888B-48F7-B042-EC91EA4687D5}"/>
                </a:ext>
              </a:extLst>
            </p:cNvPr>
            <p:cNvSpPr/>
            <p:nvPr/>
          </p:nvSpPr>
          <p:spPr>
            <a:xfrm>
              <a:off x="0" y="6492877"/>
              <a:ext cx="10958539" cy="365124"/>
            </a:xfrm>
            <a:prstGeom prst="rect">
              <a:avLst/>
            </a:prstGeom>
            <a:gradFill>
              <a:gsLst>
                <a:gs pos="0">
                  <a:srgbClr val="B94546"/>
                </a:gs>
                <a:gs pos="52000">
                  <a:srgbClr val="8A2C3E"/>
                </a:gs>
                <a:gs pos="100000">
                  <a:srgbClr val="470336"/>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11" name="Imagen 5">
              <a:extLst>
                <a:ext uri="{FF2B5EF4-FFF2-40B4-BE49-F238E27FC236}">
                  <a16:creationId xmlns:a16="http://schemas.microsoft.com/office/drawing/2014/main" id="{2C5B457E-8B94-47EE-9389-785E0B2A99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0650" y="3666"/>
              <a:ext cx="1561350" cy="839000"/>
            </a:xfrm>
            <a:prstGeom prst="rect">
              <a:avLst/>
            </a:prstGeom>
          </p:spPr>
        </p:pic>
      </p:grpSp>
      <p:sp>
        <p:nvSpPr>
          <p:cNvPr id="3" name="Marcador de número de diapositiva 2">
            <a:extLst>
              <a:ext uri="{FF2B5EF4-FFF2-40B4-BE49-F238E27FC236}">
                <a16:creationId xmlns:a16="http://schemas.microsoft.com/office/drawing/2014/main" id="{B707DF94-C029-4739-8B47-A00185E79684}"/>
              </a:ext>
            </a:extLst>
          </p:cNvPr>
          <p:cNvSpPr>
            <a:spLocks noGrp="1"/>
          </p:cNvSpPr>
          <p:nvPr>
            <p:ph type="sldNum" sz="quarter" idx="12"/>
          </p:nvPr>
        </p:nvSpPr>
        <p:spPr/>
        <p:txBody>
          <a:bodyPr/>
          <a:lstStyle/>
          <a:p>
            <a:fld id="{34D9980D-87A4-434E-B520-4E5D1515BBF4}" type="slidenum">
              <a:rPr lang="es-MX" smtClean="0"/>
              <a:t>14</a:t>
            </a:fld>
            <a:endParaRPr lang="es-MX"/>
          </a:p>
        </p:txBody>
      </p:sp>
      <p:sp>
        <p:nvSpPr>
          <p:cNvPr id="2" name="CuadroTexto 1">
            <a:extLst>
              <a:ext uri="{FF2B5EF4-FFF2-40B4-BE49-F238E27FC236}">
                <a16:creationId xmlns:a16="http://schemas.microsoft.com/office/drawing/2014/main" id="{221519DB-51DD-4204-9350-E6AABB00E449}"/>
              </a:ext>
            </a:extLst>
          </p:cNvPr>
          <p:cNvSpPr txBox="1"/>
          <p:nvPr/>
        </p:nvSpPr>
        <p:spPr>
          <a:xfrm>
            <a:off x="4540992" y="2763135"/>
            <a:ext cx="2579080" cy="1169551"/>
          </a:xfrm>
          <a:prstGeom prst="rect">
            <a:avLst/>
          </a:prstGeom>
          <a:noFill/>
        </p:spPr>
        <p:txBody>
          <a:bodyPr wrap="square" rtlCol="0">
            <a:spAutoFit/>
          </a:bodyPr>
          <a:lstStyle/>
          <a:p>
            <a:pPr algn="ctr"/>
            <a:r>
              <a:rPr lang="es-MX" sz="2000" b="1" dirty="0">
                <a:solidFill>
                  <a:srgbClr val="510937"/>
                </a:solidFill>
              </a:rPr>
              <a:t>Dirección de Energía</a:t>
            </a:r>
          </a:p>
          <a:p>
            <a:pPr algn="ctr"/>
            <a:endParaRPr lang="es-MX" b="1" dirty="0">
              <a:solidFill>
                <a:srgbClr val="510937"/>
              </a:solidFill>
            </a:endParaRPr>
          </a:p>
          <a:p>
            <a:pPr algn="ctr"/>
            <a:r>
              <a:rPr lang="es-MX" sz="1600" dirty="0"/>
              <a:t>Evaluaciones técnicas de los terrenos</a:t>
            </a:r>
          </a:p>
        </p:txBody>
      </p:sp>
      <p:sp>
        <p:nvSpPr>
          <p:cNvPr id="8" name="CuadroTexto 7">
            <a:extLst>
              <a:ext uri="{FF2B5EF4-FFF2-40B4-BE49-F238E27FC236}">
                <a16:creationId xmlns:a16="http://schemas.microsoft.com/office/drawing/2014/main" id="{45EE08A3-0AD6-4B76-A6E8-6DB9F621E07B}"/>
              </a:ext>
            </a:extLst>
          </p:cNvPr>
          <p:cNvSpPr txBox="1"/>
          <p:nvPr/>
        </p:nvSpPr>
        <p:spPr>
          <a:xfrm>
            <a:off x="8707248" y="2756795"/>
            <a:ext cx="2549904" cy="923330"/>
          </a:xfrm>
          <a:prstGeom prst="rect">
            <a:avLst/>
          </a:prstGeom>
          <a:noFill/>
        </p:spPr>
        <p:txBody>
          <a:bodyPr wrap="square" rtlCol="0">
            <a:spAutoFit/>
          </a:bodyPr>
          <a:lstStyle/>
          <a:p>
            <a:pPr algn="ctr"/>
            <a:r>
              <a:rPr lang="es-MX" dirty="0"/>
              <a:t>Terrenos listos para la construcción de las plantas solares</a:t>
            </a:r>
          </a:p>
        </p:txBody>
      </p:sp>
      <p:grpSp>
        <p:nvGrpSpPr>
          <p:cNvPr id="12" name="Grupo 11">
            <a:extLst>
              <a:ext uri="{FF2B5EF4-FFF2-40B4-BE49-F238E27FC236}">
                <a16:creationId xmlns:a16="http://schemas.microsoft.com/office/drawing/2014/main" id="{9A121427-674C-4E5F-9385-45155DAE33DC}"/>
              </a:ext>
            </a:extLst>
          </p:cNvPr>
          <p:cNvGrpSpPr/>
          <p:nvPr/>
        </p:nvGrpSpPr>
        <p:grpSpPr>
          <a:xfrm>
            <a:off x="7454314" y="2784360"/>
            <a:ext cx="1156286" cy="840982"/>
            <a:chOff x="0" y="4533974"/>
            <a:chExt cx="1873258" cy="1332195"/>
          </a:xfrm>
        </p:grpSpPr>
        <p:sp>
          <p:nvSpPr>
            <p:cNvPr id="13" name="Freeform 27">
              <a:extLst>
                <a:ext uri="{FF2B5EF4-FFF2-40B4-BE49-F238E27FC236}">
                  <a16:creationId xmlns:a16="http://schemas.microsoft.com/office/drawing/2014/main" id="{1DBFD448-C38A-45B7-B771-120342DC58D0}"/>
                </a:ext>
              </a:extLst>
            </p:cNvPr>
            <p:cNvSpPr>
              <a:spLocks/>
            </p:cNvSpPr>
            <p:nvPr/>
          </p:nvSpPr>
          <p:spPr bwMode="auto">
            <a:xfrm>
              <a:off x="0" y="4781772"/>
              <a:ext cx="538789" cy="857061"/>
            </a:xfrm>
            <a:custGeom>
              <a:avLst/>
              <a:gdLst>
                <a:gd name="T0" fmla="*/ 237 w 237"/>
                <a:gd name="T1" fmla="*/ 377 h 377"/>
                <a:gd name="T2" fmla="*/ 0 w 237"/>
                <a:gd name="T3" fmla="*/ 164 h 377"/>
                <a:gd name="T4" fmla="*/ 0 w 237"/>
                <a:gd name="T5" fmla="*/ 0 h 377"/>
                <a:gd name="T6" fmla="*/ 237 w 237"/>
                <a:gd name="T7" fmla="*/ 0 h 377"/>
                <a:gd name="T8" fmla="*/ 237 w 237"/>
                <a:gd name="T9" fmla="*/ 377 h 377"/>
              </a:gdLst>
              <a:ahLst/>
              <a:cxnLst>
                <a:cxn ang="0">
                  <a:pos x="T0" y="T1"/>
                </a:cxn>
                <a:cxn ang="0">
                  <a:pos x="T2" y="T3"/>
                </a:cxn>
                <a:cxn ang="0">
                  <a:pos x="T4" y="T5"/>
                </a:cxn>
                <a:cxn ang="0">
                  <a:pos x="T6" y="T7"/>
                </a:cxn>
                <a:cxn ang="0">
                  <a:pos x="T8" y="T9"/>
                </a:cxn>
              </a:cxnLst>
              <a:rect l="0" t="0" r="r" b="b"/>
              <a:pathLst>
                <a:path w="237" h="377">
                  <a:moveTo>
                    <a:pt x="237" y="377"/>
                  </a:moveTo>
                  <a:lnTo>
                    <a:pt x="0" y="164"/>
                  </a:lnTo>
                  <a:lnTo>
                    <a:pt x="0" y="0"/>
                  </a:lnTo>
                  <a:lnTo>
                    <a:pt x="237" y="0"/>
                  </a:lnTo>
                  <a:lnTo>
                    <a:pt x="237" y="377"/>
                  </a:lnTo>
                  <a:close/>
                </a:path>
              </a:pathLst>
            </a:custGeom>
            <a:solidFill>
              <a:srgbClr val="5E5A5A"/>
            </a:solidFill>
            <a:ln>
              <a:noFill/>
            </a:ln>
          </p:spPr>
          <p:txBody>
            <a:bodyPr vert="horz" wrap="square" lIns="91440" tIns="45720" rIns="91440" bIns="45720" numCol="1" anchor="t" anchorCtr="0" compatLnSpc="1">
              <a:prstTxWarp prst="textNoShape">
                <a:avLst/>
              </a:prstTxWarp>
            </a:bodyPr>
            <a:lstStyle/>
            <a:p>
              <a:endParaRPr lang="id-ID" dirty="0"/>
            </a:p>
          </p:txBody>
        </p:sp>
        <p:grpSp>
          <p:nvGrpSpPr>
            <p:cNvPr id="14" name="Group 2">
              <a:extLst>
                <a:ext uri="{FF2B5EF4-FFF2-40B4-BE49-F238E27FC236}">
                  <a16:creationId xmlns:a16="http://schemas.microsoft.com/office/drawing/2014/main" id="{2E6857DB-6290-4D57-BCC9-B24C1EF76855}"/>
                </a:ext>
              </a:extLst>
            </p:cNvPr>
            <p:cNvGrpSpPr/>
            <p:nvPr/>
          </p:nvGrpSpPr>
          <p:grpSpPr>
            <a:xfrm>
              <a:off x="625177" y="4533974"/>
              <a:ext cx="1248081" cy="1332195"/>
              <a:chOff x="625177" y="4533974"/>
              <a:chExt cx="1248081" cy="1332195"/>
            </a:xfrm>
          </p:grpSpPr>
          <p:sp>
            <p:nvSpPr>
              <p:cNvPr id="15" name="Rectangle 23">
                <a:extLst>
                  <a:ext uri="{FF2B5EF4-FFF2-40B4-BE49-F238E27FC236}">
                    <a16:creationId xmlns:a16="http://schemas.microsoft.com/office/drawing/2014/main" id="{03CD5738-8988-4A4D-B05F-18FF337BEA12}"/>
                  </a:ext>
                </a:extLst>
              </p:cNvPr>
              <p:cNvSpPr>
                <a:spLocks noChangeArrowheads="1"/>
              </p:cNvSpPr>
              <p:nvPr/>
            </p:nvSpPr>
            <p:spPr bwMode="auto">
              <a:xfrm>
                <a:off x="625177" y="4781772"/>
                <a:ext cx="732025" cy="841147"/>
              </a:xfrm>
              <a:prstGeom prst="rect">
                <a:avLst/>
              </a:prstGeom>
              <a:solidFill>
                <a:schemeClr val="bg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16" name="Freeform 31">
                <a:extLst>
                  <a:ext uri="{FF2B5EF4-FFF2-40B4-BE49-F238E27FC236}">
                    <a16:creationId xmlns:a16="http://schemas.microsoft.com/office/drawing/2014/main" id="{16113E0A-AD35-4204-A2FD-34F3611FBAD5}"/>
                  </a:ext>
                </a:extLst>
              </p:cNvPr>
              <p:cNvSpPr>
                <a:spLocks/>
              </p:cNvSpPr>
              <p:nvPr/>
            </p:nvSpPr>
            <p:spPr bwMode="auto">
              <a:xfrm>
                <a:off x="1207160" y="4533974"/>
                <a:ext cx="666098" cy="1332195"/>
              </a:xfrm>
              <a:custGeom>
                <a:avLst/>
                <a:gdLst>
                  <a:gd name="T0" fmla="*/ 0 w 293"/>
                  <a:gd name="T1" fmla="*/ 0 h 586"/>
                  <a:gd name="T2" fmla="*/ 293 w 293"/>
                  <a:gd name="T3" fmla="*/ 294 h 586"/>
                  <a:gd name="T4" fmla="*/ 0 w 293"/>
                  <a:gd name="T5" fmla="*/ 586 h 586"/>
                  <a:gd name="T6" fmla="*/ 0 w 293"/>
                  <a:gd name="T7" fmla="*/ 0 h 586"/>
                </a:gdLst>
                <a:ahLst/>
                <a:cxnLst>
                  <a:cxn ang="0">
                    <a:pos x="T0" y="T1"/>
                  </a:cxn>
                  <a:cxn ang="0">
                    <a:pos x="T2" y="T3"/>
                  </a:cxn>
                  <a:cxn ang="0">
                    <a:pos x="T4" y="T5"/>
                  </a:cxn>
                  <a:cxn ang="0">
                    <a:pos x="T6" y="T7"/>
                  </a:cxn>
                </a:cxnLst>
                <a:rect l="0" t="0" r="r" b="b"/>
                <a:pathLst>
                  <a:path w="293" h="586">
                    <a:moveTo>
                      <a:pt x="0" y="0"/>
                    </a:moveTo>
                    <a:lnTo>
                      <a:pt x="293" y="294"/>
                    </a:lnTo>
                    <a:lnTo>
                      <a:pt x="0" y="586"/>
                    </a:lnTo>
                    <a:lnTo>
                      <a:pt x="0" y="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rgbClr val="933140"/>
                  </a:solidFill>
                </a:endParaRPr>
              </a:p>
            </p:txBody>
          </p:sp>
        </p:grpSp>
      </p:grpSp>
      <p:sp>
        <p:nvSpPr>
          <p:cNvPr id="7" name="Rectángulo 6">
            <a:extLst>
              <a:ext uri="{FF2B5EF4-FFF2-40B4-BE49-F238E27FC236}">
                <a16:creationId xmlns:a16="http://schemas.microsoft.com/office/drawing/2014/main" id="{AA3369C5-6268-408E-9514-65D4EEF96E28}"/>
              </a:ext>
            </a:extLst>
          </p:cNvPr>
          <p:cNvSpPr/>
          <p:nvPr/>
        </p:nvSpPr>
        <p:spPr>
          <a:xfrm>
            <a:off x="295138" y="1175443"/>
            <a:ext cx="3162457" cy="4058816"/>
          </a:xfrm>
          <a:prstGeom prst="rect">
            <a:avLst/>
          </a:prstGeom>
          <a:solidFill>
            <a:srgbClr val="B64345">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31" name="Grupo 30">
            <a:extLst>
              <a:ext uri="{FF2B5EF4-FFF2-40B4-BE49-F238E27FC236}">
                <a16:creationId xmlns:a16="http://schemas.microsoft.com/office/drawing/2014/main" id="{B636E1AA-6AA2-4065-BD6B-1DAF6576A06B}"/>
              </a:ext>
            </a:extLst>
          </p:cNvPr>
          <p:cNvGrpSpPr/>
          <p:nvPr/>
        </p:nvGrpSpPr>
        <p:grpSpPr>
          <a:xfrm>
            <a:off x="3453282" y="1319937"/>
            <a:ext cx="461322" cy="3289385"/>
            <a:chOff x="3453282" y="1319937"/>
            <a:chExt cx="461322" cy="3289385"/>
          </a:xfrm>
        </p:grpSpPr>
        <p:cxnSp>
          <p:nvCxnSpPr>
            <p:cNvPr id="22" name="Conector recto 21">
              <a:extLst>
                <a:ext uri="{FF2B5EF4-FFF2-40B4-BE49-F238E27FC236}">
                  <a16:creationId xmlns:a16="http://schemas.microsoft.com/office/drawing/2014/main" id="{9FE6DBFB-944B-4D36-86B8-BFE079D74E55}"/>
                </a:ext>
              </a:extLst>
            </p:cNvPr>
            <p:cNvCxnSpPr>
              <a:cxnSpLocks/>
            </p:cNvCxnSpPr>
            <p:nvPr/>
          </p:nvCxnSpPr>
          <p:spPr>
            <a:xfrm>
              <a:off x="3478674" y="1319937"/>
              <a:ext cx="435929" cy="1684261"/>
            </a:xfrm>
            <a:prstGeom prst="line">
              <a:avLst/>
            </a:prstGeom>
            <a:ln>
              <a:solidFill>
                <a:srgbClr val="5E5A5A"/>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90E6D873-5D40-4588-B7E7-AEF75CEFD6E5}"/>
                </a:ext>
              </a:extLst>
            </p:cNvPr>
            <p:cNvCxnSpPr>
              <a:cxnSpLocks/>
            </p:cNvCxnSpPr>
            <p:nvPr/>
          </p:nvCxnSpPr>
          <p:spPr>
            <a:xfrm flipH="1">
              <a:off x="3491240" y="3039799"/>
              <a:ext cx="423364" cy="1569523"/>
            </a:xfrm>
            <a:prstGeom prst="line">
              <a:avLst/>
            </a:prstGeom>
            <a:ln>
              <a:solidFill>
                <a:srgbClr val="5E5A5A"/>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30684D27-AA5A-4631-A8D2-EA7BE32C9EFD}"/>
                </a:ext>
              </a:extLst>
            </p:cNvPr>
            <p:cNvCxnSpPr>
              <a:cxnSpLocks/>
            </p:cNvCxnSpPr>
            <p:nvPr/>
          </p:nvCxnSpPr>
          <p:spPr>
            <a:xfrm>
              <a:off x="3453282" y="3021998"/>
              <a:ext cx="461321" cy="0"/>
            </a:xfrm>
            <a:prstGeom prst="line">
              <a:avLst/>
            </a:prstGeom>
            <a:ln>
              <a:solidFill>
                <a:srgbClr val="5E5A5A"/>
              </a:solidFill>
            </a:ln>
          </p:spPr>
          <p:style>
            <a:lnRef idx="1">
              <a:schemeClr val="accent1"/>
            </a:lnRef>
            <a:fillRef idx="0">
              <a:schemeClr val="accent1"/>
            </a:fillRef>
            <a:effectRef idx="0">
              <a:schemeClr val="accent1"/>
            </a:effectRef>
            <a:fontRef idx="minor">
              <a:schemeClr val="tx1"/>
            </a:fontRef>
          </p:style>
        </p:cxnSp>
      </p:grpSp>
      <p:grpSp>
        <p:nvGrpSpPr>
          <p:cNvPr id="40" name="Grupo 39">
            <a:extLst>
              <a:ext uri="{FF2B5EF4-FFF2-40B4-BE49-F238E27FC236}">
                <a16:creationId xmlns:a16="http://schemas.microsoft.com/office/drawing/2014/main" id="{0AE3BB4D-B210-4A4D-9709-5B740A788B19}"/>
              </a:ext>
            </a:extLst>
          </p:cNvPr>
          <p:cNvGrpSpPr/>
          <p:nvPr/>
        </p:nvGrpSpPr>
        <p:grpSpPr>
          <a:xfrm>
            <a:off x="3900286" y="2869669"/>
            <a:ext cx="644952" cy="428492"/>
            <a:chOff x="3640883" y="2807753"/>
            <a:chExt cx="644952" cy="428492"/>
          </a:xfrm>
        </p:grpSpPr>
        <p:grpSp>
          <p:nvGrpSpPr>
            <p:cNvPr id="35" name="Grupo 34">
              <a:extLst>
                <a:ext uri="{FF2B5EF4-FFF2-40B4-BE49-F238E27FC236}">
                  <a16:creationId xmlns:a16="http://schemas.microsoft.com/office/drawing/2014/main" id="{55CA4FDA-2ED8-4D8A-AA98-6B79E8B58567}"/>
                </a:ext>
              </a:extLst>
            </p:cNvPr>
            <p:cNvGrpSpPr/>
            <p:nvPr/>
          </p:nvGrpSpPr>
          <p:grpSpPr>
            <a:xfrm rot="10800000" flipH="1">
              <a:off x="3893311" y="2807753"/>
              <a:ext cx="392524" cy="428492"/>
              <a:chOff x="3627146" y="2377605"/>
              <a:chExt cx="1150881" cy="1256338"/>
            </a:xfrm>
          </p:grpSpPr>
          <p:sp>
            <p:nvSpPr>
              <p:cNvPr id="33" name="Rectangle 23">
                <a:extLst>
                  <a:ext uri="{FF2B5EF4-FFF2-40B4-BE49-F238E27FC236}">
                    <a16:creationId xmlns:a16="http://schemas.microsoft.com/office/drawing/2014/main" id="{E472A142-EF04-4FB1-A06C-36675FD221A4}"/>
                  </a:ext>
                </a:extLst>
              </p:cNvPr>
              <p:cNvSpPr>
                <a:spLocks noChangeArrowheads="1"/>
              </p:cNvSpPr>
              <p:nvPr/>
            </p:nvSpPr>
            <p:spPr bwMode="auto">
              <a:xfrm>
                <a:off x="3627146" y="2611293"/>
                <a:ext cx="675015" cy="793251"/>
              </a:xfrm>
              <a:prstGeom prst="rect">
                <a:avLst/>
              </a:prstGeom>
              <a:solidFill>
                <a:schemeClr val="bg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34" name="Freeform 31">
                <a:extLst>
                  <a:ext uri="{FF2B5EF4-FFF2-40B4-BE49-F238E27FC236}">
                    <a16:creationId xmlns:a16="http://schemas.microsoft.com/office/drawing/2014/main" id="{14F7C3AA-20B2-4B47-8FD6-F696B7056B61}"/>
                  </a:ext>
                </a:extLst>
              </p:cNvPr>
              <p:cNvSpPr>
                <a:spLocks/>
              </p:cNvSpPr>
              <p:nvPr/>
            </p:nvSpPr>
            <p:spPr bwMode="auto">
              <a:xfrm>
                <a:off x="4163804" y="2377605"/>
                <a:ext cx="614223" cy="1256338"/>
              </a:xfrm>
              <a:custGeom>
                <a:avLst/>
                <a:gdLst>
                  <a:gd name="T0" fmla="*/ 0 w 293"/>
                  <a:gd name="T1" fmla="*/ 0 h 586"/>
                  <a:gd name="T2" fmla="*/ 293 w 293"/>
                  <a:gd name="T3" fmla="*/ 294 h 586"/>
                  <a:gd name="T4" fmla="*/ 0 w 293"/>
                  <a:gd name="T5" fmla="*/ 586 h 586"/>
                  <a:gd name="T6" fmla="*/ 0 w 293"/>
                  <a:gd name="T7" fmla="*/ 0 h 586"/>
                </a:gdLst>
                <a:ahLst/>
                <a:cxnLst>
                  <a:cxn ang="0">
                    <a:pos x="T0" y="T1"/>
                  </a:cxn>
                  <a:cxn ang="0">
                    <a:pos x="T2" y="T3"/>
                  </a:cxn>
                  <a:cxn ang="0">
                    <a:pos x="T4" y="T5"/>
                  </a:cxn>
                  <a:cxn ang="0">
                    <a:pos x="T6" y="T7"/>
                  </a:cxn>
                </a:cxnLst>
                <a:rect l="0" t="0" r="r" b="b"/>
                <a:pathLst>
                  <a:path w="293" h="586">
                    <a:moveTo>
                      <a:pt x="0" y="0"/>
                    </a:moveTo>
                    <a:lnTo>
                      <a:pt x="293" y="294"/>
                    </a:lnTo>
                    <a:lnTo>
                      <a:pt x="0" y="586"/>
                    </a:lnTo>
                    <a:lnTo>
                      <a:pt x="0" y="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rgbClr val="933140"/>
                  </a:solidFill>
                </a:endParaRPr>
              </a:p>
            </p:txBody>
          </p:sp>
        </p:grpSp>
        <p:sp>
          <p:nvSpPr>
            <p:cNvPr id="39" name="Freeform 27">
              <a:extLst>
                <a:ext uri="{FF2B5EF4-FFF2-40B4-BE49-F238E27FC236}">
                  <a16:creationId xmlns:a16="http://schemas.microsoft.com/office/drawing/2014/main" id="{275F8818-62AA-4FAE-9092-91008EB087A8}"/>
                </a:ext>
              </a:extLst>
            </p:cNvPr>
            <p:cNvSpPr>
              <a:spLocks/>
            </p:cNvSpPr>
            <p:nvPr/>
          </p:nvSpPr>
          <p:spPr bwMode="auto">
            <a:xfrm>
              <a:off x="3640883" y="2890805"/>
              <a:ext cx="229556" cy="265739"/>
            </a:xfrm>
            <a:custGeom>
              <a:avLst/>
              <a:gdLst>
                <a:gd name="T0" fmla="*/ 237 w 237"/>
                <a:gd name="T1" fmla="*/ 377 h 377"/>
                <a:gd name="T2" fmla="*/ 0 w 237"/>
                <a:gd name="T3" fmla="*/ 164 h 377"/>
                <a:gd name="T4" fmla="*/ 0 w 237"/>
                <a:gd name="T5" fmla="*/ 0 h 377"/>
                <a:gd name="T6" fmla="*/ 237 w 237"/>
                <a:gd name="T7" fmla="*/ 0 h 377"/>
                <a:gd name="T8" fmla="*/ 237 w 237"/>
                <a:gd name="T9" fmla="*/ 377 h 377"/>
              </a:gdLst>
              <a:ahLst/>
              <a:cxnLst>
                <a:cxn ang="0">
                  <a:pos x="T0" y="T1"/>
                </a:cxn>
                <a:cxn ang="0">
                  <a:pos x="T2" y="T3"/>
                </a:cxn>
                <a:cxn ang="0">
                  <a:pos x="T4" y="T5"/>
                </a:cxn>
                <a:cxn ang="0">
                  <a:pos x="T6" y="T7"/>
                </a:cxn>
                <a:cxn ang="0">
                  <a:pos x="T8" y="T9"/>
                </a:cxn>
              </a:cxnLst>
              <a:rect l="0" t="0" r="r" b="b"/>
              <a:pathLst>
                <a:path w="237" h="377">
                  <a:moveTo>
                    <a:pt x="237" y="377"/>
                  </a:moveTo>
                  <a:lnTo>
                    <a:pt x="0" y="164"/>
                  </a:lnTo>
                  <a:lnTo>
                    <a:pt x="0" y="0"/>
                  </a:lnTo>
                  <a:lnTo>
                    <a:pt x="237" y="0"/>
                  </a:lnTo>
                  <a:lnTo>
                    <a:pt x="237" y="377"/>
                  </a:lnTo>
                  <a:close/>
                </a:path>
              </a:pathLst>
            </a:custGeom>
            <a:solidFill>
              <a:srgbClr val="5E5A5A"/>
            </a:solidFill>
            <a:ln>
              <a:noFill/>
            </a:ln>
          </p:spPr>
          <p:txBody>
            <a:bodyPr vert="horz" wrap="square" lIns="91440" tIns="45720" rIns="91440" bIns="45720" numCol="1" anchor="t" anchorCtr="0" compatLnSpc="1">
              <a:prstTxWarp prst="textNoShape">
                <a:avLst/>
              </a:prstTxWarp>
            </a:bodyPr>
            <a:lstStyle/>
            <a:p>
              <a:endParaRPr lang="id-ID" dirty="0"/>
            </a:p>
          </p:txBody>
        </p:sp>
      </p:grpSp>
    </p:spTree>
    <p:extLst>
      <p:ext uri="{BB962C8B-B14F-4D97-AF65-F5344CB8AC3E}">
        <p14:creationId xmlns:p14="http://schemas.microsoft.com/office/powerpoint/2010/main" val="2861355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B1B96C00-EB3F-74FE-201D-6F37FA47E088}"/>
              </a:ext>
            </a:extLst>
          </p:cNvPr>
          <p:cNvPicPr>
            <a:picLocks noChangeAspect="1"/>
          </p:cNvPicPr>
          <p:nvPr/>
        </p:nvPicPr>
        <p:blipFill>
          <a:blip r:embed="rId2"/>
          <a:stretch>
            <a:fillRect/>
          </a:stretch>
        </p:blipFill>
        <p:spPr>
          <a:xfrm>
            <a:off x="820561" y="265043"/>
            <a:ext cx="10495640" cy="6294783"/>
          </a:xfrm>
          <a:prstGeom prst="rect">
            <a:avLst/>
          </a:prstGeom>
        </p:spPr>
      </p:pic>
      <p:sp>
        <p:nvSpPr>
          <p:cNvPr id="2" name="CuadroTexto 1">
            <a:extLst>
              <a:ext uri="{FF2B5EF4-FFF2-40B4-BE49-F238E27FC236}">
                <a16:creationId xmlns:a16="http://schemas.microsoft.com/office/drawing/2014/main" id="{617A069F-8AFE-40B6-891E-FA133214AA84}"/>
              </a:ext>
            </a:extLst>
          </p:cNvPr>
          <p:cNvSpPr txBox="1"/>
          <p:nvPr/>
        </p:nvSpPr>
        <p:spPr>
          <a:xfrm rot="16200000">
            <a:off x="309523" y="2544418"/>
            <a:ext cx="652743" cy="369332"/>
          </a:xfrm>
          <a:prstGeom prst="rect">
            <a:avLst/>
          </a:prstGeom>
          <a:noFill/>
        </p:spPr>
        <p:txBody>
          <a:bodyPr wrap="none" rtlCol="0">
            <a:spAutoFit/>
          </a:bodyPr>
          <a:lstStyle/>
          <a:p>
            <a:r>
              <a:rPr lang="es-MX" b="1" dirty="0"/>
              <a:t>2022</a:t>
            </a:r>
          </a:p>
        </p:txBody>
      </p:sp>
      <p:sp>
        <p:nvSpPr>
          <p:cNvPr id="4" name="CuadroTexto 3">
            <a:extLst>
              <a:ext uri="{FF2B5EF4-FFF2-40B4-BE49-F238E27FC236}">
                <a16:creationId xmlns:a16="http://schemas.microsoft.com/office/drawing/2014/main" id="{43B66B74-1D7B-4CF6-B651-414AC10CDB2B}"/>
              </a:ext>
            </a:extLst>
          </p:cNvPr>
          <p:cNvSpPr txBox="1"/>
          <p:nvPr/>
        </p:nvSpPr>
        <p:spPr>
          <a:xfrm rot="16200000">
            <a:off x="309311" y="4552123"/>
            <a:ext cx="652743" cy="369332"/>
          </a:xfrm>
          <a:prstGeom prst="rect">
            <a:avLst/>
          </a:prstGeom>
          <a:noFill/>
        </p:spPr>
        <p:txBody>
          <a:bodyPr wrap="none" rtlCol="0">
            <a:spAutoFit/>
          </a:bodyPr>
          <a:lstStyle/>
          <a:p>
            <a:r>
              <a:rPr lang="es-MX" b="1" dirty="0"/>
              <a:t>2023</a:t>
            </a:r>
          </a:p>
        </p:txBody>
      </p:sp>
      <p:cxnSp>
        <p:nvCxnSpPr>
          <p:cNvPr id="5" name="Conector recto de flecha 4">
            <a:extLst>
              <a:ext uri="{FF2B5EF4-FFF2-40B4-BE49-F238E27FC236}">
                <a16:creationId xmlns:a16="http://schemas.microsoft.com/office/drawing/2014/main" id="{ABEB7EBE-4E5B-4D20-B1D1-115060BEBA76}"/>
              </a:ext>
            </a:extLst>
          </p:cNvPr>
          <p:cNvCxnSpPr/>
          <p:nvPr/>
        </p:nvCxnSpPr>
        <p:spPr>
          <a:xfrm>
            <a:off x="477314" y="3434386"/>
            <a:ext cx="0" cy="2985052"/>
          </a:xfrm>
          <a:prstGeom prst="straightConnector1">
            <a:avLst/>
          </a:prstGeom>
          <a:ln w="25400">
            <a:solidFill>
              <a:schemeClr val="accent2">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7B032445-3613-4995-92DE-8D8BB8C4265F}"/>
              </a:ext>
            </a:extLst>
          </p:cNvPr>
          <p:cNvCxnSpPr>
            <a:cxnSpLocks/>
          </p:cNvCxnSpPr>
          <p:nvPr/>
        </p:nvCxnSpPr>
        <p:spPr>
          <a:xfrm>
            <a:off x="477313" y="2100262"/>
            <a:ext cx="0" cy="1183584"/>
          </a:xfrm>
          <a:prstGeom prst="straightConnector1">
            <a:avLst/>
          </a:prstGeom>
          <a:ln w="25400">
            <a:solidFill>
              <a:schemeClr val="accent2">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065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 planta solar más grande del mundo está en China - Energía Hoy">
            <a:extLst>
              <a:ext uri="{FF2B5EF4-FFF2-40B4-BE49-F238E27FC236}">
                <a16:creationId xmlns:a16="http://schemas.microsoft.com/office/drawing/2014/main" id="{66611DB0-A1AF-5CBE-AAA4-B90B95A369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888"/>
          <a:stretch/>
        </p:blipFill>
        <p:spPr bwMode="auto">
          <a:xfrm>
            <a:off x="1250341" y="2304821"/>
            <a:ext cx="4242709" cy="1892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Google Shape;203;p11">
            <a:extLst>
              <a:ext uri="{FF2B5EF4-FFF2-40B4-BE49-F238E27FC236}">
                <a16:creationId xmlns:a16="http://schemas.microsoft.com/office/drawing/2014/main" id="{94D1EB09-D7ED-04FF-20F4-2EDFCA7E50D5}"/>
              </a:ext>
            </a:extLst>
          </p:cNvPr>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100000"/>
                    </a14:imgEffect>
                  </a14:imgLayer>
                </a14:imgProps>
              </a:ext>
            </a:extLst>
          </a:blip>
          <a:srcRect l="1525" t="63229" r="759"/>
          <a:stretch/>
        </p:blipFill>
        <p:spPr>
          <a:xfrm rot="5400000">
            <a:off x="8842223" y="3003170"/>
            <a:ext cx="5971844" cy="535693"/>
          </a:xfrm>
          <a:prstGeom prst="rect">
            <a:avLst/>
          </a:prstGeom>
          <a:noFill/>
          <a:ln>
            <a:noFill/>
          </a:ln>
        </p:spPr>
      </p:pic>
      <p:pic>
        <p:nvPicPr>
          <p:cNvPr id="12" name="Imagen 11"/>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659252" y="1368362"/>
            <a:ext cx="4322857" cy="4911750"/>
          </a:xfrm>
          <a:prstGeom prst="rect">
            <a:avLst/>
          </a:prstGeom>
        </p:spPr>
      </p:pic>
      <p:sp>
        <p:nvSpPr>
          <p:cNvPr id="17" name="CuadroTexto 16"/>
          <p:cNvSpPr txBox="1"/>
          <p:nvPr/>
        </p:nvSpPr>
        <p:spPr>
          <a:xfrm>
            <a:off x="10189101" y="3591995"/>
            <a:ext cx="1285288" cy="461665"/>
          </a:xfrm>
          <a:prstGeom prst="rect">
            <a:avLst/>
          </a:prstGeom>
          <a:noFill/>
        </p:spPr>
        <p:txBody>
          <a:bodyPr wrap="square" rtlCol="0">
            <a:spAutoFit/>
          </a:bodyPr>
          <a:lstStyle/>
          <a:p>
            <a:r>
              <a:rPr lang="en-US" sz="1200" b="1" dirty="0">
                <a:latin typeface="Montserrat" panose="00000500000000000000" pitchFamily="50" charset="0"/>
              </a:rPr>
              <a:t>Huachinera</a:t>
            </a:r>
          </a:p>
          <a:p>
            <a:r>
              <a:rPr lang="en-US" sz="1200" b="1" dirty="0">
                <a:latin typeface="Montserrat" panose="00000500000000000000" pitchFamily="50" charset="0"/>
              </a:rPr>
              <a:t>0.5 MW</a:t>
            </a:r>
          </a:p>
        </p:txBody>
      </p:sp>
      <p:cxnSp>
        <p:nvCxnSpPr>
          <p:cNvPr id="18" name="Conector recto de flecha 17"/>
          <p:cNvCxnSpPr>
            <a:cxnSpLocks/>
            <a:stCxn id="39" idx="1"/>
          </p:cNvCxnSpPr>
          <p:nvPr/>
        </p:nvCxnSpPr>
        <p:spPr>
          <a:xfrm flipH="1" flipV="1">
            <a:off x="10087065" y="3313356"/>
            <a:ext cx="244760" cy="25158"/>
          </a:xfrm>
          <a:prstGeom prst="straightConnector1">
            <a:avLst/>
          </a:prstGeom>
          <a:ln w="9525">
            <a:tailEnd type="triangle"/>
          </a:ln>
        </p:spPr>
        <p:style>
          <a:lnRef idx="1">
            <a:schemeClr val="accent2"/>
          </a:lnRef>
          <a:fillRef idx="0">
            <a:schemeClr val="accent2"/>
          </a:fillRef>
          <a:effectRef idx="0">
            <a:schemeClr val="accent2"/>
          </a:effectRef>
          <a:fontRef idx="minor">
            <a:schemeClr val="tx1"/>
          </a:fontRef>
        </p:style>
      </p:cxnSp>
      <p:sp>
        <p:nvSpPr>
          <p:cNvPr id="23" name="CuadroTexto 22"/>
          <p:cNvSpPr txBox="1"/>
          <p:nvPr/>
        </p:nvSpPr>
        <p:spPr>
          <a:xfrm>
            <a:off x="9948112" y="4301118"/>
            <a:ext cx="1526277" cy="461665"/>
          </a:xfrm>
          <a:prstGeom prst="rect">
            <a:avLst/>
          </a:prstGeom>
          <a:noFill/>
        </p:spPr>
        <p:txBody>
          <a:bodyPr wrap="square" rtlCol="0">
            <a:spAutoFit/>
          </a:bodyPr>
          <a:lstStyle/>
          <a:p>
            <a:r>
              <a:rPr lang="en-US" sz="1200" b="1" dirty="0">
                <a:latin typeface="Montserrat" panose="00000500000000000000" pitchFamily="50" charset="0"/>
              </a:rPr>
              <a:t>Bacadéhuachi</a:t>
            </a:r>
          </a:p>
          <a:p>
            <a:r>
              <a:rPr lang="en-US" sz="1200" b="1" dirty="0">
                <a:latin typeface="Montserrat" panose="00000500000000000000" pitchFamily="50" charset="0"/>
              </a:rPr>
              <a:t>0.5 MW</a:t>
            </a:r>
          </a:p>
        </p:txBody>
      </p:sp>
      <p:cxnSp>
        <p:nvCxnSpPr>
          <p:cNvPr id="24" name="Conector recto de flecha 23"/>
          <p:cNvCxnSpPr>
            <a:cxnSpLocks/>
          </p:cNvCxnSpPr>
          <p:nvPr/>
        </p:nvCxnSpPr>
        <p:spPr>
          <a:xfrm flipH="1" flipV="1">
            <a:off x="9612569" y="3731307"/>
            <a:ext cx="494322" cy="595641"/>
          </a:xfrm>
          <a:prstGeom prst="straightConnector1">
            <a:avLst/>
          </a:prstGeom>
          <a:ln w="9525">
            <a:tailEnd type="triangle"/>
          </a:ln>
        </p:spPr>
        <p:style>
          <a:lnRef idx="1">
            <a:schemeClr val="accent2"/>
          </a:lnRef>
          <a:fillRef idx="0">
            <a:schemeClr val="accent2"/>
          </a:fillRef>
          <a:effectRef idx="0">
            <a:schemeClr val="accent2"/>
          </a:effectRef>
          <a:fontRef idx="minor">
            <a:schemeClr val="tx1"/>
          </a:fontRef>
        </p:style>
      </p:cxnSp>
      <p:sp>
        <p:nvSpPr>
          <p:cNvPr id="27" name="CuadroTexto 26"/>
          <p:cNvSpPr txBox="1"/>
          <p:nvPr/>
        </p:nvSpPr>
        <p:spPr>
          <a:xfrm>
            <a:off x="10122180" y="1493767"/>
            <a:ext cx="1506973" cy="461665"/>
          </a:xfrm>
          <a:prstGeom prst="rect">
            <a:avLst/>
          </a:prstGeom>
          <a:noFill/>
        </p:spPr>
        <p:txBody>
          <a:bodyPr wrap="square" rtlCol="0">
            <a:spAutoFit/>
          </a:bodyPr>
          <a:lstStyle/>
          <a:p>
            <a:r>
              <a:rPr lang="en-US" sz="1200" b="1" dirty="0">
                <a:latin typeface="Montserrat" panose="00000500000000000000" pitchFamily="50" charset="0"/>
              </a:rPr>
              <a:t>Bavispe</a:t>
            </a:r>
          </a:p>
          <a:p>
            <a:r>
              <a:rPr lang="en-US" sz="1200" b="1" dirty="0">
                <a:latin typeface="Montserrat" panose="00000500000000000000" pitchFamily="50" charset="0"/>
              </a:rPr>
              <a:t>0.5 MW</a:t>
            </a:r>
          </a:p>
        </p:txBody>
      </p:sp>
      <p:cxnSp>
        <p:nvCxnSpPr>
          <p:cNvPr id="28" name="Conector recto de flecha 27"/>
          <p:cNvCxnSpPr>
            <a:cxnSpLocks/>
          </p:cNvCxnSpPr>
          <p:nvPr/>
        </p:nvCxnSpPr>
        <p:spPr>
          <a:xfrm flipH="1" flipV="1">
            <a:off x="9676978" y="3435384"/>
            <a:ext cx="512123" cy="273853"/>
          </a:xfrm>
          <a:prstGeom prst="straightConnector1">
            <a:avLst/>
          </a:prstGeom>
          <a:ln w="9525">
            <a:tailEnd type="triangle"/>
          </a:ln>
        </p:spPr>
        <p:style>
          <a:lnRef idx="1">
            <a:schemeClr val="accent2"/>
          </a:lnRef>
          <a:fillRef idx="0">
            <a:schemeClr val="accent2"/>
          </a:fillRef>
          <a:effectRef idx="0">
            <a:schemeClr val="accent2"/>
          </a:effectRef>
          <a:fontRef idx="minor">
            <a:schemeClr val="tx1"/>
          </a:fontRef>
        </p:style>
      </p:cxnSp>
      <p:sp>
        <p:nvSpPr>
          <p:cNvPr id="39" name="CuadroTexto 38"/>
          <p:cNvSpPr txBox="1"/>
          <p:nvPr/>
        </p:nvSpPr>
        <p:spPr>
          <a:xfrm>
            <a:off x="10331825" y="3107681"/>
            <a:ext cx="1506973" cy="461665"/>
          </a:xfrm>
          <a:prstGeom prst="rect">
            <a:avLst/>
          </a:prstGeom>
          <a:noFill/>
        </p:spPr>
        <p:txBody>
          <a:bodyPr wrap="square" rtlCol="0">
            <a:spAutoFit/>
          </a:bodyPr>
          <a:lstStyle/>
          <a:p>
            <a:r>
              <a:rPr lang="en-US" sz="1200" b="1" dirty="0">
                <a:latin typeface="Montserrat" panose="00000500000000000000" pitchFamily="50" charset="0"/>
              </a:rPr>
              <a:t>Bacerac</a:t>
            </a:r>
          </a:p>
          <a:p>
            <a:r>
              <a:rPr lang="en-US" sz="1200" b="1" dirty="0">
                <a:latin typeface="Montserrat" panose="00000500000000000000" pitchFamily="50" charset="0"/>
              </a:rPr>
              <a:t>0.5 MW</a:t>
            </a:r>
          </a:p>
        </p:txBody>
      </p:sp>
      <p:pic>
        <p:nvPicPr>
          <p:cNvPr id="42" name="Imagen 41"/>
          <p:cNvPicPr>
            <a:picLocks noChangeAspect="1"/>
          </p:cNvPicPr>
          <p:nvPr/>
        </p:nvPicPr>
        <p:blipFill>
          <a:blip r:embed="rId8">
            <a:duotone>
              <a:schemeClr val="accent2">
                <a:shade val="45000"/>
                <a:satMod val="135000"/>
              </a:schemeClr>
              <a:prstClr val="white"/>
            </a:duotone>
          </a:blip>
          <a:stretch>
            <a:fillRect/>
          </a:stretch>
        </p:blipFill>
        <p:spPr>
          <a:xfrm>
            <a:off x="7871131" y="3797733"/>
            <a:ext cx="326838" cy="326838"/>
          </a:xfrm>
          <a:prstGeom prst="rect">
            <a:avLst/>
          </a:prstGeom>
        </p:spPr>
      </p:pic>
      <p:cxnSp>
        <p:nvCxnSpPr>
          <p:cNvPr id="44" name="Conector recto de flecha 43"/>
          <p:cNvCxnSpPr>
            <a:cxnSpLocks/>
          </p:cNvCxnSpPr>
          <p:nvPr/>
        </p:nvCxnSpPr>
        <p:spPr>
          <a:xfrm flipH="1">
            <a:off x="9849118" y="1955432"/>
            <a:ext cx="425232" cy="740304"/>
          </a:xfrm>
          <a:prstGeom prst="straightConnector1">
            <a:avLst/>
          </a:prstGeom>
          <a:ln w="9525">
            <a:tailEnd type="triangle"/>
          </a:ln>
        </p:spPr>
        <p:style>
          <a:lnRef idx="1">
            <a:schemeClr val="accent2"/>
          </a:lnRef>
          <a:fillRef idx="0">
            <a:schemeClr val="accent2"/>
          </a:fillRef>
          <a:effectRef idx="0">
            <a:schemeClr val="accent2"/>
          </a:effectRef>
          <a:fontRef idx="minor">
            <a:schemeClr val="tx1"/>
          </a:fontRef>
        </p:style>
      </p:cxnSp>
      <p:pic>
        <p:nvPicPr>
          <p:cNvPr id="50" name="Imagen 49"/>
          <p:cNvPicPr>
            <a:picLocks noChangeAspect="1"/>
          </p:cNvPicPr>
          <p:nvPr/>
        </p:nvPicPr>
        <p:blipFill>
          <a:blip r:embed="rId8">
            <a:duotone>
              <a:schemeClr val="accent2">
                <a:shade val="45000"/>
                <a:satMod val="135000"/>
              </a:schemeClr>
              <a:prstClr val="white"/>
            </a:duotone>
          </a:blip>
          <a:stretch>
            <a:fillRect/>
          </a:stretch>
        </p:blipFill>
        <p:spPr>
          <a:xfrm>
            <a:off x="9332903" y="3107681"/>
            <a:ext cx="326838" cy="326838"/>
          </a:xfrm>
          <a:prstGeom prst="rect">
            <a:avLst/>
          </a:prstGeom>
        </p:spPr>
      </p:pic>
      <p:sp>
        <p:nvSpPr>
          <p:cNvPr id="54" name="Rectángulo 53"/>
          <p:cNvSpPr/>
          <p:nvPr/>
        </p:nvSpPr>
        <p:spPr>
          <a:xfrm>
            <a:off x="495531" y="5097863"/>
            <a:ext cx="6934497" cy="1672702"/>
          </a:xfrm>
          <a:prstGeom prst="rect">
            <a:avLst/>
          </a:prstGeom>
        </p:spPr>
        <p:txBody>
          <a:bodyPr wrap="square">
            <a:spAutoFit/>
          </a:bodyPr>
          <a:lstStyle/>
          <a:p>
            <a:pPr marL="554025" lvl="1" indent="-285744" algn="just">
              <a:buClr>
                <a:srgbClr val="8E0052"/>
              </a:buClr>
              <a:buFont typeface="Wingdings" panose="05000000000000000000" pitchFamily="2" charset="2"/>
              <a:buChar char="ü"/>
            </a:pPr>
            <a:r>
              <a:rPr lang="es-MX" sz="1467" dirty="0">
                <a:latin typeface="Montserrat" panose="00000500000000000000" pitchFamily="2" charset="0"/>
              </a:rPr>
              <a:t>4 plantas de 0.5 MW a punto de entrar en operación</a:t>
            </a:r>
          </a:p>
          <a:p>
            <a:pPr marL="554025" lvl="1" indent="-285744" algn="just">
              <a:buClr>
                <a:srgbClr val="8E0052"/>
              </a:buClr>
              <a:buFont typeface="Wingdings" panose="05000000000000000000" pitchFamily="2" charset="2"/>
              <a:buChar char="ü"/>
            </a:pPr>
            <a:r>
              <a:rPr lang="es-MX" sz="1467" dirty="0">
                <a:latin typeface="Montserrat" panose="00000500000000000000" pitchFamily="2" charset="0"/>
              </a:rPr>
              <a:t>2 plantas con rehabilitaciones </a:t>
            </a:r>
          </a:p>
          <a:p>
            <a:pPr marL="554025" lvl="1" indent="-285744" algn="just">
              <a:buClr>
                <a:srgbClr val="8E0052"/>
              </a:buClr>
              <a:buFont typeface="Wingdings" panose="05000000000000000000" pitchFamily="2" charset="2"/>
              <a:buChar char="ü"/>
            </a:pPr>
            <a:r>
              <a:rPr lang="es-MX" sz="1467" dirty="0">
                <a:latin typeface="Montserrat" panose="00000500000000000000" pitchFamily="2" charset="0"/>
              </a:rPr>
              <a:t>3 plantas ya construidas en proceso de interconexión a la red de CFE</a:t>
            </a:r>
          </a:p>
          <a:p>
            <a:pPr marL="554025" lvl="1" indent="-285744" algn="just">
              <a:buClr>
                <a:srgbClr val="8E0052"/>
              </a:buClr>
              <a:buFont typeface="Wingdings" panose="05000000000000000000" pitchFamily="2" charset="2"/>
              <a:buChar char="ü"/>
            </a:pPr>
            <a:r>
              <a:rPr lang="es-MX" sz="1467" dirty="0">
                <a:latin typeface="Montserrat" panose="00000500000000000000" pitchFamily="2" charset="0"/>
              </a:rPr>
              <a:t>En total 7 plantas solares listas para iniciar operaciones a principios del 2023</a:t>
            </a:r>
          </a:p>
          <a:p>
            <a:pPr marL="554025" lvl="1" indent="-285744" algn="just">
              <a:buClr>
                <a:srgbClr val="8E0052"/>
              </a:buClr>
              <a:buFont typeface="Wingdings" panose="05000000000000000000" pitchFamily="2" charset="2"/>
              <a:buChar char="ü"/>
            </a:pPr>
            <a:r>
              <a:rPr lang="es-MX" sz="1467" dirty="0">
                <a:latin typeface="Montserrat" panose="00000500000000000000" pitchFamily="2" charset="0"/>
              </a:rPr>
              <a:t>122,000 habitantes beneficiados, por 30 años (vida útil estimada de las plantas)</a:t>
            </a:r>
          </a:p>
          <a:p>
            <a:pPr marL="268281" lvl="1" algn="just">
              <a:buClr>
                <a:srgbClr val="8E0052"/>
              </a:buClr>
            </a:pPr>
            <a:br>
              <a:rPr lang="es-ES" sz="1467" dirty="0">
                <a:latin typeface="Montserrat" panose="00000500000000000000" pitchFamily="2" charset="0"/>
              </a:rPr>
            </a:br>
            <a:endParaRPr lang="es-ES" sz="1467" b="1" dirty="0">
              <a:solidFill>
                <a:srgbClr val="961354"/>
              </a:solidFill>
              <a:latin typeface="Montserrat" panose="00000500000000000000" pitchFamily="2" charset="0"/>
            </a:endParaRPr>
          </a:p>
        </p:txBody>
      </p:sp>
      <p:sp>
        <p:nvSpPr>
          <p:cNvPr id="55" name="Rectángulo 54"/>
          <p:cNvSpPr/>
          <p:nvPr/>
        </p:nvSpPr>
        <p:spPr>
          <a:xfrm>
            <a:off x="944994" y="4535866"/>
            <a:ext cx="4114763" cy="461665"/>
          </a:xfrm>
          <a:prstGeom prst="rect">
            <a:avLst/>
          </a:prstGeom>
        </p:spPr>
        <p:txBody>
          <a:bodyPr wrap="square">
            <a:spAutoFit/>
          </a:bodyPr>
          <a:lstStyle/>
          <a:p>
            <a:pPr marL="268281" lvl="1">
              <a:buClr>
                <a:srgbClr val="8E0052"/>
              </a:buClr>
            </a:pPr>
            <a:r>
              <a:rPr lang="es-ES" sz="2400" b="1" dirty="0">
                <a:solidFill>
                  <a:schemeClr val="accent4">
                    <a:lumMod val="75000"/>
                  </a:schemeClr>
                </a:solidFill>
                <a:latin typeface="Montserrat" panose="00000500000000000000" pitchFamily="2" charset="0"/>
              </a:rPr>
              <a:t>Balance 2022</a:t>
            </a:r>
          </a:p>
        </p:txBody>
      </p:sp>
      <p:sp>
        <p:nvSpPr>
          <p:cNvPr id="56" name="Google Shape;855;p32"/>
          <p:cNvSpPr txBox="1">
            <a:spLocks/>
          </p:cNvSpPr>
          <p:nvPr/>
        </p:nvSpPr>
        <p:spPr>
          <a:xfrm>
            <a:off x="2231264" y="594856"/>
            <a:ext cx="8007638" cy="4172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Fira Sans Extra Condensed"/>
              <a:buNone/>
              <a:defRPr sz="4500" b="1" i="0" u="none" strike="noStrike" cap="none">
                <a:solidFill>
                  <a:schemeClr val="dk1"/>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9pPr>
          </a:lstStyle>
          <a:p>
            <a:r>
              <a:rPr lang="es-MX" sz="2400" spc="13" dirty="0">
                <a:solidFill>
                  <a:srgbClr val="A50021"/>
                </a:solidFill>
                <a:latin typeface="Montserrat" panose="00000500000000000000" pitchFamily="50" charset="0"/>
                <a:ea typeface="+mn-ea"/>
                <a:cs typeface="Calibri" panose="020F0502020204030204" pitchFamily="34" charset="0"/>
                <a:sym typeface="Arial"/>
              </a:rPr>
              <a:t>Programa Social de Generación Solar Distribuida </a:t>
            </a:r>
          </a:p>
          <a:p>
            <a:r>
              <a:rPr lang="es-MX" sz="2800" spc="13" dirty="0">
                <a:solidFill>
                  <a:srgbClr val="A50021"/>
                </a:solidFill>
                <a:latin typeface="Montserrat" panose="00000500000000000000" pitchFamily="50" charset="0"/>
                <a:ea typeface="+mn-ea"/>
                <a:cs typeface="Calibri" panose="020F0502020204030204" pitchFamily="34" charset="0"/>
                <a:sym typeface="Arial"/>
              </a:rPr>
              <a:t> </a:t>
            </a:r>
            <a:r>
              <a:rPr lang="es-MX" sz="2800" spc="13" dirty="0">
                <a:solidFill>
                  <a:schemeClr val="accent2">
                    <a:lumMod val="75000"/>
                  </a:schemeClr>
                </a:solidFill>
                <a:latin typeface="Montserrat" panose="00000500000000000000" pitchFamily="50" charset="0"/>
                <a:ea typeface="+mn-ea"/>
                <a:cs typeface="Calibri" panose="020F0502020204030204" pitchFamily="34" charset="0"/>
                <a:sym typeface="Arial"/>
              </a:rPr>
              <a:t>Acciones realizadas 2022</a:t>
            </a:r>
          </a:p>
          <a:p>
            <a:endParaRPr lang="es-MX" sz="1600" spc="13" dirty="0">
              <a:solidFill>
                <a:srgbClr val="660033"/>
              </a:solidFill>
              <a:latin typeface="Montserrat" panose="00000500000000000000" pitchFamily="50" charset="0"/>
              <a:ea typeface="+mn-ea"/>
              <a:cs typeface="Calibri" panose="020F0502020204030204" pitchFamily="34" charset="0"/>
              <a:sym typeface="Arial"/>
            </a:endParaRPr>
          </a:p>
          <a:p>
            <a:endParaRPr lang="es-ES" sz="1600" b="0" spc="13" dirty="0">
              <a:solidFill>
                <a:srgbClr val="660033"/>
              </a:solidFill>
              <a:latin typeface="Montserrat" panose="00000500000000000000" pitchFamily="50" charset="0"/>
              <a:ea typeface="+mn-ea"/>
              <a:cs typeface="Calibri" panose="020F0502020204030204" pitchFamily="34" charset="0"/>
              <a:sym typeface="Arial"/>
            </a:endParaRPr>
          </a:p>
        </p:txBody>
      </p:sp>
      <p:pic>
        <p:nvPicPr>
          <p:cNvPr id="3" name="Google Shape;207;p11">
            <a:extLst>
              <a:ext uri="{FF2B5EF4-FFF2-40B4-BE49-F238E27FC236}">
                <a16:creationId xmlns:a16="http://schemas.microsoft.com/office/drawing/2014/main" id="{CBFD26DF-D0E4-87EE-D4EB-4F3AAB601A09}"/>
              </a:ext>
            </a:extLst>
          </p:cNvPr>
          <p:cNvPicPr/>
          <p:nvPr/>
        </p:nvPicPr>
        <p:blipFill rotWithShape="1">
          <a:blip r:embed="rId9">
            <a:alphaModFix/>
            <a:extLst>
              <a:ext uri="{28A0092B-C50C-407E-A947-70E740481C1C}">
                <a14:useLocalDpi xmlns:a14="http://schemas.microsoft.com/office/drawing/2010/main" val="0"/>
              </a:ext>
            </a:extLst>
          </a:blip>
          <a:srcRect/>
          <a:stretch/>
        </p:blipFill>
        <p:spPr>
          <a:xfrm>
            <a:off x="10728767" y="5934214"/>
            <a:ext cx="1494059" cy="958672"/>
          </a:xfrm>
          <a:prstGeom prst="rect">
            <a:avLst/>
          </a:prstGeom>
          <a:noFill/>
          <a:ln>
            <a:noFill/>
          </a:ln>
        </p:spPr>
      </p:pic>
      <p:pic>
        <p:nvPicPr>
          <p:cNvPr id="4" name="Google Shape;206;p11">
            <a:extLst>
              <a:ext uri="{FF2B5EF4-FFF2-40B4-BE49-F238E27FC236}">
                <a16:creationId xmlns:a16="http://schemas.microsoft.com/office/drawing/2014/main" id="{F4599482-688A-E3E6-24AA-CF828F4A9BCC}"/>
              </a:ext>
            </a:extLst>
          </p:cNvPr>
          <p:cNvPicPr/>
          <p:nvPr/>
        </p:nvPicPr>
        <p:blipFill rotWithShape="1">
          <a:blip r:embed="rId10">
            <a:alphaModFix/>
            <a:extLst>
              <a:ext uri="{28A0092B-C50C-407E-A947-70E740481C1C}">
                <a14:useLocalDpi xmlns:a14="http://schemas.microsoft.com/office/drawing/2010/main" val="0"/>
              </a:ext>
            </a:extLst>
          </a:blip>
          <a:srcRect/>
          <a:stretch/>
        </p:blipFill>
        <p:spPr>
          <a:xfrm>
            <a:off x="665598" y="18471"/>
            <a:ext cx="1388859" cy="1264067"/>
          </a:xfrm>
          <a:prstGeom prst="rect">
            <a:avLst/>
          </a:prstGeom>
          <a:noFill/>
          <a:ln>
            <a:noFill/>
          </a:ln>
        </p:spPr>
      </p:pic>
      <p:sp>
        <p:nvSpPr>
          <p:cNvPr id="10" name="CuadroTexto 9">
            <a:extLst>
              <a:ext uri="{FF2B5EF4-FFF2-40B4-BE49-F238E27FC236}">
                <a16:creationId xmlns:a16="http://schemas.microsoft.com/office/drawing/2014/main" id="{D21FDCC7-2B6D-A7E0-E4A8-CC72FA06A6D8}"/>
              </a:ext>
            </a:extLst>
          </p:cNvPr>
          <p:cNvSpPr txBox="1"/>
          <p:nvPr/>
        </p:nvSpPr>
        <p:spPr>
          <a:xfrm>
            <a:off x="1538517" y="1253382"/>
            <a:ext cx="4568947" cy="923330"/>
          </a:xfrm>
          <a:prstGeom prst="rect">
            <a:avLst/>
          </a:prstGeom>
          <a:noFill/>
        </p:spPr>
        <p:txBody>
          <a:bodyPr wrap="square" rtlCol="0">
            <a:spAutoFit/>
          </a:bodyPr>
          <a:lstStyle/>
          <a:p>
            <a:pPr algn="just"/>
            <a:r>
              <a:rPr lang="es-MX" b="1" dirty="0"/>
              <a:t>Plantas Fotovoltaicas en la sierra alta del estado de Sonora  para el beneficio de los pobladores. </a:t>
            </a:r>
          </a:p>
        </p:txBody>
      </p:sp>
      <p:sp>
        <p:nvSpPr>
          <p:cNvPr id="11" name="Rectángulo 10">
            <a:extLst>
              <a:ext uri="{FF2B5EF4-FFF2-40B4-BE49-F238E27FC236}">
                <a16:creationId xmlns:a16="http://schemas.microsoft.com/office/drawing/2014/main" id="{FBCFD331-4D5B-D4E4-75BC-629D411B2A0B}"/>
              </a:ext>
            </a:extLst>
          </p:cNvPr>
          <p:cNvSpPr/>
          <p:nvPr/>
        </p:nvSpPr>
        <p:spPr>
          <a:xfrm>
            <a:off x="7470924" y="1240285"/>
            <a:ext cx="4114763" cy="461665"/>
          </a:xfrm>
          <a:prstGeom prst="rect">
            <a:avLst/>
          </a:prstGeom>
        </p:spPr>
        <p:txBody>
          <a:bodyPr wrap="square">
            <a:spAutoFit/>
          </a:bodyPr>
          <a:lstStyle/>
          <a:p>
            <a:pPr marL="268281" lvl="1">
              <a:buClr>
                <a:srgbClr val="8E0052"/>
              </a:buClr>
            </a:pPr>
            <a:r>
              <a:rPr lang="es-ES" sz="2400" b="1" dirty="0">
                <a:solidFill>
                  <a:schemeClr val="accent4">
                    <a:lumMod val="75000"/>
                  </a:schemeClr>
                </a:solidFill>
                <a:latin typeface="Montserrat" panose="00000500000000000000" pitchFamily="2" charset="0"/>
              </a:rPr>
              <a:t>1ra Etapa</a:t>
            </a:r>
          </a:p>
        </p:txBody>
      </p:sp>
      <p:pic>
        <p:nvPicPr>
          <p:cNvPr id="13" name="Google Shape;203;p11">
            <a:extLst>
              <a:ext uri="{FF2B5EF4-FFF2-40B4-BE49-F238E27FC236}">
                <a16:creationId xmlns:a16="http://schemas.microsoft.com/office/drawing/2014/main" id="{70907733-00D4-D922-EFC8-4DC8D6F62F08}"/>
              </a:ext>
            </a:extLst>
          </p:cNvPr>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100000"/>
                    </a14:imgEffect>
                  </a14:imgLayer>
                </a14:imgProps>
              </a:ext>
            </a:extLst>
          </a:blip>
          <a:srcRect l="1525" t="63229" r="759"/>
          <a:stretch/>
        </p:blipFill>
        <p:spPr>
          <a:xfrm rot="16200000">
            <a:off x="-2641793" y="2998464"/>
            <a:ext cx="6090656" cy="669609"/>
          </a:xfrm>
          <a:prstGeom prst="rect">
            <a:avLst/>
          </a:prstGeom>
          <a:noFill/>
          <a:ln>
            <a:noFill/>
          </a:ln>
        </p:spPr>
      </p:pic>
      <p:pic>
        <p:nvPicPr>
          <p:cNvPr id="36" name="Imagen 35">
            <a:extLst>
              <a:ext uri="{FF2B5EF4-FFF2-40B4-BE49-F238E27FC236}">
                <a16:creationId xmlns:a16="http://schemas.microsoft.com/office/drawing/2014/main" id="{B8E2E744-BBE1-74B0-B49F-AFC33784E1DA}"/>
              </a:ext>
            </a:extLst>
          </p:cNvPr>
          <p:cNvPicPr>
            <a:picLocks noChangeAspect="1"/>
          </p:cNvPicPr>
          <p:nvPr/>
        </p:nvPicPr>
        <p:blipFill>
          <a:blip r:embed="rId8">
            <a:duotone>
              <a:schemeClr val="accent2">
                <a:shade val="45000"/>
                <a:satMod val="135000"/>
              </a:schemeClr>
              <a:prstClr val="white"/>
            </a:duotone>
          </a:blip>
          <a:stretch>
            <a:fillRect/>
          </a:stretch>
        </p:blipFill>
        <p:spPr>
          <a:xfrm>
            <a:off x="9670828" y="3027424"/>
            <a:ext cx="326838" cy="326838"/>
          </a:xfrm>
          <a:prstGeom prst="rect">
            <a:avLst/>
          </a:prstGeom>
        </p:spPr>
      </p:pic>
      <p:pic>
        <p:nvPicPr>
          <p:cNvPr id="37" name="Imagen 36">
            <a:extLst>
              <a:ext uri="{FF2B5EF4-FFF2-40B4-BE49-F238E27FC236}">
                <a16:creationId xmlns:a16="http://schemas.microsoft.com/office/drawing/2014/main" id="{21F4BB5E-F9A2-970A-EC90-25FC96DBEDFF}"/>
              </a:ext>
            </a:extLst>
          </p:cNvPr>
          <p:cNvPicPr>
            <a:picLocks noChangeAspect="1"/>
          </p:cNvPicPr>
          <p:nvPr/>
        </p:nvPicPr>
        <p:blipFill>
          <a:blip r:embed="rId8">
            <a:duotone>
              <a:schemeClr val="accent2">
                <a:shade val="45000"/>
                <a:satMod val="135000"/>
              </a:schemeClr>
              <a:prstClr val="white"/>
            </a:duotone>
          </a:blip>
          <a:stretch>
            <a:fillRect/>
          </a:stretch>
        </p:blipFill>
        <p:spPr>
          <a:xfrm>
            <a:off x="9539671" y="2745943"/>
            <a:ext cx="326838" cy="326838"/>
          </a:xfrm>
          <a:prstGeom prst="rect">
            <a:avLst/>
          </a:prstGeom>
        </p:spPr>
      </p:pic>
      <p:pic>
        <p:nvPicPr>
          <p:cNvPr id="45" name="Imagen 44" descr="Imagen que contiene Logotipo&#10;&#10;Descripción generada automáticamente">
            <a:extLst>
              <a:ext uri="{FF2B5EF4-FFF2-40B4-BE49-F238E27FC236}">
                <a16:creationId xmlns:a16="http://schemas.microsoft.com/office/drawing/2014/main" id="{D4895BC5-665D-1352-1FCD-74E1EC7CCC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22180" y="9273"/>
            <a:ext cx="1207158" cy="1171165"/>
          </a:xfrm>
          <a:prstGeom prst="rect">
            <a:avLst/>
          </a:prstGeom>
        </p:spPr>
      </p:pic>
      <p:pic>
        <p:nvPicPr>
          <p:cNvPr id="47" name="Imagen 46">
            <a:extLst>
              <a:ext uri="{FF2B5EF4-FFF2-40B4-BE49-F238E27FC236}">
                <a16:creationId xmlns:a16="http://schemas.microsoft.com/office/drawing/2014/main" id="{A3F69D79-CDEF-F2A0-D856-F2069EB1B703}"/>
              </a:ext>
            </a:extLst>
          </p:cNvPr>
          <p:cNvPicPr>
            <a:picLocks noChangeAspect="1"/>
          </p:cNvPicPr>
          <p:nvPr/>
        </p:nvPicPr>
        <p:blipFill>
          <a:blip r:embed="rId12">
            <a:duotone>
              <a:schemeClr val="accent4">
                <a:shade val="45000"/>
                <a:satMod val="135000"/>
              </a:schemeClr>
              <a:prstClr val="white"/>
            </a:duotone>
          </a:blip>
          <a:stretch>
            <a:fillRect/>
          </a:stretch>
        </p:blipFill>
        <p:spPr>
          <a:xfrm>
            <a:off x="8212932" y="6074642"/>
            <a:ext cx="971462" cy="971462"/>
          </a:xfrm>
          <a:prstGeom prst="rect">
            <a:avLst/>
          </a:prstGeom>
        </p:spPr>
      </p:pic>
      <p:pic>
        <p:nvPicPr>
          <p:cNvPr id="57" name="Imagen 56">
            <a:extLst>
              <a:ext uri="{FF2B5EF4-FFF2-40B4-BE49-F238E27FC236}">
                <a16:creationId xmlns:a16="http://schemas.microsoft.com/office/drawing/2014/main" id="{A17D7CE2-B368-DA6A-189B-3B0A1BEA0121}"/>
              </a:ext>
            </a:extLst>
          </p:cNvPr>
          <p:cNvPicPr>
            <a:picLocks noChangeAspect="1"/>
          </p:cNvPicPr>
          <p:nvPr/>
        </p:nvPicPr>
        <p:blipFill rotWithShape="1">
          <a:blip r:embed="rId13"/>
          <a:srcRect l="11645" t="11828" r="12782" b="18626"/>
          <a:stretch/>
        </p:blipFill>
        <p:spPr>
          <a:xfrm>
            <a:off x="9818221" y="6128665"/>
            <a:ext cx="725434" cy="667567"/>
          </a:xfrm>
          <a:prstGeom prst="rect">
            <a:avLst/>
          </a:prstGeom>
        </p:spPr>
      </p:pic>
      <p:pic>
        <p:nvPicPr>
          <p:cNvPr id="1028" name="Picture 4" descr="Money Bag Hand Drawn Variant ⋆ Free Vectors, Logos, - Bolsas De Dinero Para  Dibujar PNG Image | Transparent PNG Free Download on SeekPNG">
            <a:extLst>
              <a:ext uri="{FF2B5EF4-FFF2-40B4-BE49-F238E27FC236}">
                <a16:creationId xmlns:a16="http://schemas.microsoft.com/office/drawing/2014/main" id="{05233A37-8955-7963-C554-061DFA41E1BD}"/>
              </a:ext>
            </a:extLst>
          </p:cNvPr>
          <p:cNvPicPr>
            <a:picLocks noChangeAspect="1" noChangeArrowheads="1"/>
          </p:cNvPicPr>
          <p:nvPr/>
        </p:nvPicPr>
        <p:blipFill rotWithShape="1">
          <a:blip r:embed="rId14">
            <a:duotone>
              <a:schemeClr val="accent2">
                <a:shade val="45000"/>
                <a:satMod val="135000"/>
              </a:schemeClr>
              <a:prstClr val="white"/>
            </a:duotone>
            <a:extLst>
              <a:ext uri="{28A0092B-C50C-407E-A947-70E740481C1C}">
                <a14:useLocalDpi xmlns:a14="http://schemas.microsoft.com/office/drawing/2010/main" val="0"/>
              </a:ext>
            </a:extLst>
          </a:blip>
          <a:srcRect l="28225" r="26842" b="7925"/>
          <a:stretch/>
        </p:blipFill>
        <p:spPr bwMode="auto">
          <a:xfrm>
            <a:off x="9217353" y="6223209"/>
            <a:ext cx="474033" cy="569787"/>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29">
            <a:extLst>
              <a:ext uri="{FF2B5EF4-FFF2-40B4-BE49-F238E27FC236}">
                <a16:creationId xmlns:a16="http://schemas.microsoft.com/office/drawing/2014/main" id="{3461D81A-3721-4BA3-8A89-7846CFADE189}"/>
              </a:ext>
            </a:extLst>
          </p:cNvPr>
          <p:cNvPicPr>
            <a:picLocks noChangeAspect="1"/>
          </p:cNvPicPr>
          <p:nvPr/>
        </p:nvPicPr>
        <p:blipFill>
          <a:blip r:embed="rId8">
            <a:duotone>
              <a:schemeClr val="accent2">
                <a:shade val="45000"/>
                <a:satMod val="135000"/>
              </a:schemeClr>
              <a:prstClr val="white"/>
            </a:duotone>
          </a:blip>
          <a:stretch>
            <a:fillRect/>
          </a:stretch>
        </p:blipFill>
        <p:spPr>
          <a:xfrm>
            <a:off x="7602359" y="3394467"/>
            <a:ext cx="326838" cy="326838"/>
          </a:xfrm>
          <a:prstGeom prst="rect">
            <a:avLst/>
          </a:prstGeom>
        </p:spPr>
      </p:pic>
      <p:cxnSp>
        <p:nvCxnSpPr>
          <p:cNvPr id="31" name="Conector recto de flecha 30">
            <a:extLst>
              <a:ext uri="{FF2B5EF4-FFF2-40B4-BE49-F238E27FC236}">
                <a16:creationId xmlns:a16="http://schemas.microsoft.com/office/drawing/2014/main" id="{F39BF812-8202-4996-B052-061D75FB9A97}"/>
              </a:ext>
            </a:extLst>
          </p:cNvPr>
          <p:cNvCxnSpPr>
            <a:cxnSpLocks/>
          </p:cNvCxnSpPr>
          <p:nvPr/>
        </p:nvCxnSpPr>
        <p:spPr>
          <a:xfrm flipH="1">
            <a:off x="7623023" y="4161798"/>
            <a:ext cx="425232" cy="740304"/>
          </a:xfrm>
          <a:prstGeom prst="straightConnector1">
            <a:avLst/>
          </a:prstGeom>
          <a:ln w="9525">
            <a:tailEnd type="triangle"/>
          </a:ln>
        </p:spPr>
        <p:style>
          <a:lnRef idx="1">
            <a:schemeClr val="accent2"/>
          </a:lnRef>
          <a:fillRef idx="0">
            <a:schemeClr val="accent2"/>
          </a:fillRef>
          <a:effectRef idx="0">
            <a:schemeClr val="accent2"/>
          </a:effectRef>
          <a:fontRef idx="minor">
            <a:schemeClr val="tx1"/>
          </a:fontRef>
        </p:style>
      </p:cxnSp>
      <p:cxnSp>
        <p:nvCxnSpPr>
          <p:cNvPr id="32" name="Conector recto de flecha 31">
            <a:extLst>
              <a:ext uri="{FF2B5EF4-FFF2-40B4-BE49-F238E27FC236}">
                <a16:creationId xmlns:a16="http://schemas.microsoft.com/office/drawing/2014/main" id="{6B7710EE-B8EB-40E8-8607-7E51DD02FDCA}"/>
              </a:ext>
            </a:extLst>
          </p:cNvPr>
          <p:cNvCxnSpPr>
            <a:cxnSpLocks/>
          </p:cNvCxnSpPr>
          <p:nvPr/>
        </p:nvCxnSpPr>
        <p:spPr>
          <a:xfrm flipH="1">
            <a:off x="7110246" y="3728333"/>
            <a:ext cx="602466" cy="222134"/>
          </a:xfrm>
          <a:prstGeom prst="straightConnector1">
            <a:avLst/>
          </a:prstGeom>
          <a:ln w="9525">
            <a:tailEnd type="triangle"/>
          </a:ln>
        </p:spPr>
        <p:style>
          <a:lnRef idx="1">
            <a:schemeClr val="accent2"/>
          </a:lnRef>
          <a:fillRef idx="0">
            <a:schemeClr val="accent2"/>
          </a:fillRef>
          <a:effectRef idx="0">
            <a:schemeClr val="accent2"/>
          </a:effectRef>
          <a:fontRef idx="minor">
            <a:schemeClr val="tx1"/>
          </a:fontRef>
        </p:style>
      </p:cxnSp>
      <p:sp>
        <p:nvSpPr>
          <p:cNvPr id="40" name="CuadroTexto 39">
            <a:extLst>
              <a:ext uri="{FF2B5EF4-FFF2-40B4-BE49-F238E27FC236}">
                <a16:creationId xmlns:a16="http://schemas.microsoft.com/office/drawing/2014/main" id="{5BE3391C-7E1D-465A-AA6F-97AFBFD224DA}"/>
              </a:ext>
            </a:extLst>
          </p:cNvPr>
          <p:cNvSpPr txBox="1"/>
          <p:nvPr/>
        </p:nvSpPr>
        <p:spPr>
          <a:xfrm>
            <a:off x="5859808" y="3673468"/>
            <a:ext cx="1385464" cy="553998"/>
          </a:xfrm>
          <a:prstGeom prst="rect">
            <a:avLst/>
          </a:prstGeom>
          <a:noFill/>
        </p:spPr>
        <p:txBody>
          <a:bodyPr wrap="square">
            <a:spAutoFit/>
          </a:bodyPr>
          <a:lstStyle/>
          <a:p>
            <a:pPr algn="ctr"/>
            <a:r>
              <a:rPr lang="en-US" sz="1800" b="1" dirty="0">
                <a:latin typeface="Montserrat" panose="00000500000000000000" pitchFamily="50" charset="0"/>
              </a:rPr>
              <a:t> </a:t>
            </a:r>
            <a:r>
              <a:rPr lang="en-US" sz="1200" b="1" dirty="0">
                <a:latin typeface="Montserrat" panose="00000500000000000000" pitchFamily="50" charset="0"/>
              </a:rPr>
              <a:t>Desemboque     0.017  MW</a:t>
            </a:r>
          </a:p>
        </p:txBody>
      </p:sp>
      <p:sp>
        <p:nvSpPr>
          <p:cNvPr id="43" name="CuadroTexto 42">
            <a:extLst>
              <a:ext uri="{FF2B5EF4-FFF2-40B4-BE49-F238E27FC236}">
                <a16:creationId xmlns:a16="http://schemas.microsoft.com/office/drawing/2014/main" id="{2F8F2C40-BF7A-4869-8800-B0DFD0A493C9}"/>
              </a:ext>
            </a:extLst>
          </p:cNvPr>
          <p:cNvSpPr txBox="1"/>
          <p:nvPr/>
        </p:nvSpPr>
        <p:spPr>
          <a:xfrm>
            <a:off x="6310797" y="4631978"/>
            <a:ext cx="1517166" cy="430887"/>
          </a:xfrm>
          <a:prstGeom prst="rect">
            <a:avLst/>
          </a:prstGeom>
          <a:noFill/>
        </p:spPr>
        <p:txBody>
          <a:bodyPr wrap="square">
            <a:spAutoFit/>
          </a:bodyPr>
          <a:lstStyle/>
          <a:p>
            <a:pPr algn="ctr"/>
            <a:r>
              <a:rPr lang="en-US" sz="1100" b="1" dirty="0">
                <a:latin typeface="Montserrat" panose="00000500000000000000" pitchFamily="50" charset="0"/>
              </a:rPr>
              <a:t>Punta Chueca</a:t>
            </a:r>
          </a:p>
          <a:p>
            <a:pPr algn="ctr"/>
            <a:r>
              <a:rPr lang="en-US" sz="1100" b="1" dirty="0">
                <a:latin typeface="Montserrat" panose="00000500000000000000" pitchFamily="50" charset="0"/>
              </a:rPr>
              <a:t>0.3 MW</a:t>
            </a:r>
          </a:p>
        </p:txBody>
      </p:sp>
      <p:pic>
        <p:nvPicPr>
          <p:cNvPr id="35" name="Imagen 34">
            <a:extLst>
              <a:ext uri="{FF2B5EF4-FFF2-40B4-BE49-F238E27FC236}">
                <a16:creationId xmlns:a16="http://schemas.microsoft.com/office/drawing/2014/main" id="{0438B54E-2D65-4147-9E66-EE0BD063DD1F}"/>
              </a:ext>
            </a:extLst>
          </p:cNvPr>
          <p:cNvPicPr>
            <a:picLocks noChangeAspect="1"/>
          </p:cNvPicPr>
          <p:nvPr/>
        </p:nvPicPr>
        <p:blipFill>
          <a:blip r:embed="rId8">
            <a:duotone>
              <a:schemeClr val="accent2">
                <a:shade val="45000"/>
                <a:satMod val="135000"/>
              </a:schemeClr>
              <a:prstClr val="white"/>
            </a:duotone>
          </a:blip>
          <a:stretch>
            <a:fillRect/>
          </a:stretch>
        </p:blipFill>
        <p:spPr>
          <a:xfrm>
            <a:off x="9242328" y="3495989"/>
            <a:ext cx="326838" cy="326838"/>
          </a:xfrm>
          <a:prstGeom prst="rect">
            <a:avLst/>
          </a:prstGeom>
        </p:spPr>
      </p:pic>
      <p:pic>
        <p:nvPicPr>
          <p:cNvPr id="38" name="Imagen 37">
            <a:extLst>
              <a:ext uri="{FF2B5EF4-FFF2-40B4-BE49-F238E27FC236}">
                <a16:creationId xmlns:a16="http://schemas.microsoft.com/office/drawing/2014/main" id="{E192F60C-436A-44D0-914A-05A2D534AAFA}"/>
              </a:ext>
            </a:extLst>
          </p:cNvPr>
          <p:cNvPicPr>
            <a:picLocks noChangeAspect="1"/>
          </p:cNvPicPr>
          <p:nvPr/>
        </p:nvPicPr>
        <p:blipFill>
          <a:blip r:embed="rId8">
            <a:duotone>
              <a:schemeClr val="accent2">
                <a:shade val="45000"/>
                <a:satMod val="135000"/>
              </a:schemeClr>
              <a:prstClr val="white"/>
            </a:duotone>
          </a:blip>
          <a:stretch>
            <a:fillRect/>
          </a:stretch>
        </p:blipFill>
        <p:spPr>
          <a:xfrm>
            <a:off x="8904731" y="2987837"/>
            <a:ext cx="326838" cy="326838"/>
          </a:xfrm>
          <a:prstGeom prst="rect">
            <a:avLst/>
          </a:prstGeom>
        </p:spPr>
      </p:pic>
      <p:sp>
        <p:nvSpPr>
          <p:cNvPr id="46" name="CuadroTexto 45">
            <a:extLst>
              <a:ext uri="{FF2B5EF4-FFF2-40B4-BE49-F238E27FC236}">
                <a16:creationId xmlns:a16="http://schemas.microsoft.com/office/drawing/2014/main" id="{8DAE7201-ED1D-4A88-9593-62B62971E03F}"/>
              </a:ext>
            </a:extLst>
          </p:cNvPr>
          <p:cNvSpPr txBox="1"/>
          <p:nvPr/>
        </p:nvSpPr>
        <p:spPr>
          <a:xfrm>
            <a:off x="8815679" y="1818211"/>
            <a:ext cx="1506973" cy="461665"/>
          </a:xfrm>
          <a:prstGeom prst="rect">
            <a:avLst/>
          </a:prstGeom>
          <a:noFill/>
        </p:spPr>
        <p:txBody>
          <a:bodyPr wrap="square" rtlCol="0">
            <a:spAutoFit/>
          </a:bodyPr>
          <a:lstStyle/>
          <a:p>
            <a:r>
              <a:rPr lang="en-US" sz="1200" b="1" dirty="0">
                <a:latin typeface="Montserrat" panose="00000500000000000000" pitchFamily="50" charset="0"/>
              </a:rPr>
              <a:t>Nacozari</a:t>
            </a:r>
          </a:p>
          <a:p>
            <a:r>
              <a:rPr lang="en-US" sz="1200" b="1" dirty="0">
                <a:latin typeface="Montserrat" panose="00000500000000000000" pitchFamily="50" charset="0"/>
              </a:rPr>
              <a:t>0.4 MW</a:t>
            </a:r>
          </a:p>
        </p:txBody>
      </p:sp>
      <p:cxnSp>
        <p:nvCxnSpPr>
          <p:cNvPr id="48" name="Conector recto de flecha 47">
            <a:extLst>
              <a:ext uri="{FF2B5EF4-FFF2-40B4-BE49-F238E27FC236}">
                <a16:creationId xmlns:a16="http://schemas.microsoft.com/office/drawing/2014/main" id="{8110713D-8FEC-4606-87B9-6D2185D1AEE2}"/>
              </a:ext>
            </a:extLst>
          </p:cNvPr>
          <p:cNvCxnSpPr>
            <a:cxnSpLocks/>
            <a:endCxn id="38" idx="0"/>
          </p:cNvCxnSpPr>
          <p:nvPr/>
        </p:nvCxnSpPr>
        <p:spPr>
          <a:xfrm>
            <a:off x="9068150" y="2327057"/>
            <a:ext cx="0" cy="660780"/>
          </a:xfrm>
          <a:prstGeom prst="straightConnector1">
            <a:avLst/>
          </a:prstGeom>
          <a:ln w="952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13200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C2A5EEC-5799-4700-BD93-E6ED01A0D354}"/>
              </a:ext>
            </a:extLst>
          </p:cNvPr>
          <p:cNvSpPr>
            <a:spLocks noGrp="1"/>
          </p:cNvSpPr>
          <p:nvPr>
            <p:ph idx="1"/>
          </p:nvPr>
        </p:nvSpPr>
        <p:spPr>
          <a:xfrm>
            <a:off x="838200" y="937730"/>
            <a:ext cx="10515600" cy="4351338"/>
          </a:xfrm>
        </p:spPr>
        <p:txBody>
          <a:bodyPr/>
          <a:lstStyle/>
          <a:p>
            <a:r>
              <a:rPr lang="es-MX" dirty="0"/>
              <a:t>Videos e imagines de: </a:t>
            </a:r>
          </a:p>
          <a:p>
            <a:endParaRPr lang="es-MX" dirty="0"/>
          </a:p>
          <a:p>
            <a:r>
              <a:rPr lang="es-MX" dirty="0"/>
              <a:t>Bavispe</a:t>
            </a:r>
          </a:p>
          <a:p>
            <a:r>
              <a:rPr lang="es-MX" dirty="0"/>
              <a:t>Bacerac</a:t>
            </a:r>
          </a:p>
          <a:p>
            <a:r>
              <a:rPr lang="es-MX" dirty="0"/>
              <a:t>Huachinera</a:t>
            </a:r>
          </a:p>
          <a:p>
            <a:r>
              <a:rPr lang="es-MX" dirty="0"/>
              <a:t>Bacadéhuachi</a:t>
            </a:r>
          </a:p>
          <a:p>
            <a:r>
              <a:rPr lang="es-MX" dirty="0"/>
              <a:t>Punta Chueca</a:t>
            </a:r>
          </a:p>
        </p:txBody>
      </p:sp>
    </p:spTree>
    <p:extLst>
      <p:ext uri="{BB962C8B-B14F-4D97-AF65-F5344CB8AC3E}">
        <p14:creationId xmlns:p14="http://schemas.microsoft.com/office/powerpoint/2010/main" val="3492287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5C02A89-264F-4F3A-A4C1-4B3DD9955F4B}"/>
              </a:ext>
            </a:extLst>
          </p:cNvPr>
          <p:cNvSpPr>
            <a:spLocks noGrp="1"/>
          </p:cNvSpPr>
          <p:nvPr>
            <p:ph type="sldNum" sz="quarter" idx="12"/>
          </p:nvPr>
        </p:nvSpPr>
        <p:spPr/>
        <p:txBody>
          <a:bodyPr/>
          <a:lstStyle/>
          <a:p>
            <a:fld id="{34D9980D-87A4-434E-B520-4E5D1515BBF4}" type="slidenum">
              <a:rPr lang="es-MX" smtClean="0"/>
              <a:t>18</a:t>
            </a:fld>
            <a:endParaRPr lang="es-MX"/>
          </a:p>
        </p:txBody>
      </p:sp>
      <p:pic>
        <p:nvPicPr>
          <p:cNvPr id="5" name="WhatsApp Video 2022-11-29 at 4.56.43 PM">
            <a:hlinkClick r:id="" action="ppaction://media"/>
            <a:extLst>
              <a:ext uri="{FF2B5EF4-FFF2-40B4-BE49-F238E27FC236}">
                <a16:creationId xmlns:a16="http://schemas.microsoft.com/office/drawing/2014/main" id="{260D192C-1423-491C-A9A7-181E8F7EA1FE}"/>
              </a:ext>
            </a:extLst>
          </p:cNvPr>
          <p:cNvPicPr>
            <a:picLocks noChangeAspect="1"/>
          </p:cNvPicPr>
          <p:nvPr>
            <a:videoFile r:link="rId2"/>
            <p:extLst>
              <p:ext uri="{DAA4B4D4-6D71-4841-9C94-3DE7FCFB9230}">
                <p14:media xmlns:p14="http://schemas.microsoft.com/office/powerpoint/2010/main" r:embed="rId1"/>
              </p:ext>
            </p:extLst>
          </p:nvPr>
        </p:nvPicPr>
        <p:blipFill>
          <a:blip r:embed="rId4">
            <a:lum contrast="20000"/>
          </a:blip>
          <a:stretch>
            <a:fillRect/>
          </a:stretch>
        </p:blipFill>
        <p:spPr>
          <a:xfrm>
            <a:off x="1660327" y="1108363"/>
            <a:ext cx="9151424" cy="5147675"/>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pic>
        <p:nvPicPr>
          <p:cNvPr id="10" name="Gráfico 29">
            <a:extLst>
              <a:ext uri="{FF2B5EF4-FFF2-40B4-BE49-F238E27FC236}">
                <a16:creationId xmlns:a16="http://schemas.microsoft.com/office/drawing/2014/main" id="{A21CE32F-B0A5-42A7-AE36-0975C96C95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78019" y="6117518"/>
            <a:ext cx="2743200" cy="713791"/>
          </a:xfrm>
          <a:prstGeom prst="rect">
            <a:avLst/>
          </a:prstGeom>
        </p:spPr>
      </p:pic>
      <p:sp>
        <p:nvSpPr>
          <p:cNvPr id="12" name="Shape 5415">
            <a:extLst>
              <a:ext uri="{FF2B5EF4-FFF2-40B4-BE49-F238E27FC236}">
                <a16:creationId xmlns:a16="http://schemas.microsoft.com/office/drawing/2014/main" id="{8138B1A8-E6E3-43F1-A4BA-6187A7CA3B38}"/>
              </a:ext>
            </a:extLst>
          </p:cNvPr>
          <p:cNvSpPr/>
          <p:nvPr/>
        </p:nvSpPr>
        <p:spPr>
          <a:xfrm flipH="1">
            <a:off x="0" y="-15292"/>
            <a:ext cx="7855527" cy="112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968" y="21600"/>
                </a:lnTo>
                <a:lnTo>
                  <a:pt x="21600" y="21600"/>
                </a:lnTo>
                <a:lnTo>
                  <a:pt x="21600" y="0"/>
                </a:lnTo>
                <a:lnTo>
                  <a:pt x="0" y="0"/>
                </a:lnTo>
                <a:close/>
              </a:path>
            </a:pathLst>
          </a:custGeom>
          <a:solidFill>
            <a:schemeClr val="accent2">
              <a:lumMod val="50000"/>
            </a:schemeClr>
          </a:solidFill>
          <a:ln w="12700">
            <a:miter lim="400000"/>
          </a:ln>
          <a:effectLst>
            <a:outerShdw blurRad="50800" dist="38100" dir="2700000" algn="tl" rotWithShape="0">
              <a:schemeClr val="tx1">
                <a:lumMod val="65000"/>
                <a:lumOff val="35000"/>
                <a:alpha val="40000"/>
              </a:schemeClr>
            </a:outerShdw>
          </a:effectLst>
        </p:spPr>
        <p:txBody>
          <a:bodyPr lIns="19051" tIns="19051" rIns="19051" bIns="19051" anchor="ct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s-ES" sz="2400" b="1" dirty="0">
                <a:solidFill>
                  <a:schemeClr val="bg1"/>
                </a:solidFill>
                <a:latin typeface="+mj-lt"/>
              </a:rPr>
              <a:t>	Planta Fotovoltaica –  Bavispe, Sonora. 0.5 MW</a:t>
            </a:r>
          </a:p>
        </p:txBody>
      </p:sp>
    </p:spTree>
    <p:extLst>
      <p:ext uri="{BB962C8B-B14F-4D97-AF65-F5344CB8AC3E}">
        <p14:creationId xmlns:p14="http://schemas.microsoft.com/office/powerpoint/2010/main" val="254395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5FB4DB9-5C8E-4E1F-BF99-FC7659EF975B}"/>
              </a:ext>
            </a:extLst>
          </p:cNvPr>
          <p:cNvSpPr>
            <a:spLocks noGrp="1"/>
          </p:cNvSpPr>
          <p:nvPr>
            <p:ph type="sldNum" sz="quarter" idx="12"/>
          </p:nvPr>
        </p:nvSpPr>
        <p:spPr/>
        <p:txBody>
          <a:bodyPr/>
          <a:lstStyle/>
          <a:p>
            <a:fld id="{34D9980D-87A4-434E-B520-4E5D1515BBF4}" type="slidenum">
              <a:rPr lang="es-MX" smtClean="0"/>
              <a:t>19</a:t>
            </a:fld>
            <a:endParaRPr lang="es-MX"/>
          </a:p>
        </p:txBody>
      </p:sp>
      <p:sp>
        <p:nvSpPr>
          <p:cNvPr id="5" name="Shape 5415">
            <a:extLst>
              <a:ext uri="{FF2B5EF4-FFF2-40B4-BE49-F238E27FC236}">
                <a16:creationId xmlns:a16="http://schemas.microsoft.com/office/drawing/2014/main" id="{A97026F7-A43A-E058-B010-AEB51AF7E89F}"/>
              </a:ext>
            </a:extLst>
          </p:cNvPr>
          <p:cNvSpPr/>
          <p:nvPr/>
        </p:nvSpPr>
        <p:spPr>
          <a:xfrm flipH="1">
            <a:off x="0" y="-15291"/>
            <a:ext cx="8878957" cy="8236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968" y="21600"/>
                </a:lnTo>
                <a:lnTo>
                  <a:pt x="21600" y="21600"/>
                </a:lnTo>
                <a:lnTo>
                  <a:pt x="21600" y="0"/>
                </a:lnTo>
                <a:lnTo>
                  <a:pt x="0" y="0"/>
                </a:lnTo>
                <a:close/>
              </a:path>
            </a:pathLst>
          </a:custGeom>
          <a:solidFill>
            <a:schemeClr val="accent2">
              <a:lumMod val="50000"/>
            </a:schemeClr>
          </a:solidFill>
          <a:ln w="12700">
            <a:miter lim="400000"/>
          </a:ln>
          <a:effectLst>
            <a:outerShdw blurRad="50800" dist="38100" dir="2700000" algn="tl" rotWithShape="0">
              <a:schemeClr val="tx1">
                <a:lumMod val="65000"/>
                <a:lumOff val="35000"/>
                <a:alpha val="40000"/>
              </a:schemeClr>
            </a:outerShdw>
          </a:effectLst>
        </p:spPr>
        <p:txBody>
          <a:bodyPr lIns="19051" tIns="19051" rIns="19051" bIns="19051" anchor="ct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s-ES" sz="2400" b="1" dirty="0">
                <a:solidFill>
                  <a:schemeClr val="bg1"/>
                </a:solidFill>
                <a:latin typeface="+mj-lt"/>
              </a:rPr>
              <a:t>	Planta Fotovoltaica – Punta Chueca 0.</a:t>
            </a:r>
          </a:p>
        </p:txBody>
      </p:sp>
      <p:pic>
        <p:nvPicPr>
          <p:cNvPr id="6" name="Imagen 5">
            <a:extLst>
              <a:ext uri="{FF2B5EF4-FFF2-40B4-BE49-F238E27FC236}">
                <a16:creationId xmlns:a16="http://schemas.microsoft.com/office/drawing/2014/main" id="{D7EA0407-0904-DBD3-82C1-73693E3B7276}"/>
              </a:ext>
            </a:extLst>
          </p:cNvPr>
          <p:cNvPicPr>
            <a:picLocks noChangeAspect="1"/>
          </p:cNvPicPr>
          <p:nvPr/>
        </p:nvPicPr>
        <p:blipFill>
          <a:blip r:embed="rId2"/>
          <a:stretch>
            <a:fillRect/>
          </a:stretch>
        </p:blipFill>
        <p:spPr>
          <a:xfrm>
            <a:off x="968277" y="1249018"/>
            <a:ext cx="10255445" cy="4359964"/>
          </a:xfrm>
          <a:prstGeom prst="rect">
            <a:avLst/>
          </a:prstGeom>
        </p:spPr>
      </p:pic>
      <p:pic>
        <p:nvPicPr>
          <p:cNvPr id="7" name="Gráfico 29">
            <a:extLst>
              <a:ext uri="{FF2B5EF4-FFF2-40B4-BE49-F238E27FC236}">
                <a16:creationId xmlns:a16="http://schemas.microsoft.com/office/drawing/2014/main" id="{3E6C2E25-9A00-86D0-C0CA-A8F19B650D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0183" y="5847544"/>
            <a:ext cx="3751633" cy="976190"/>
          </a:xfrm>
          <a:prstGeom prst="rect">
            <a:avLst/>
          </a:prstGeom>
        </p:spPr>
      </p:pic>
    </p:spTree>
    <p:extLst>
      <p:ext uri="{BB962C8B-B14F-4D97-AF65-F5344CB8AC3E}">
        <p14:creationId xmlns:p14="http://schemas.microsoft.com/office/powerpoint/2010/main" val="2258501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AEE366C-5E1D-4300-88C8-6C0A05008105}"/>
              </a:ext>
            </a:extLst>
          </p:cNvPr>
          <p:cNvPicPr>
            <a:picLocks noChangeAspect="1"/>
          </p:cNvPicPr>
          <p:nvPr/>
        </p:nvPicPr>
        <p:blipFill>
          <a:blip r:embed="rId2"/>
          <a:stretch>
            <a:fillRect/>
          </a:stretch>
        </p:blipFill>
        <p:spPr>
          <a:xfrm>
            <a:off x="59006" y="139616"/>
            <a:ext cx="6389562" cy="4733845"/>
          </a:xfrm>
          <a:prstGeom prst="rect">
            <a:avLst/>
          </a:prstGeom>
        </p:spPr>
      </p:pic>
      <p:pic>
        <p:nvPicPr>
          <p:cNvPr id="3" name="Imagen 2">
            <a:extLst>
              <a:ext uri="{FF2B5EF4-FFF2-40B4-BE49-F238E27FC236}">
                <a16:creationId xmlns:a16="http://schemas.microsoft.com/office/drawing/2014/main" id="{1948DA99-0F70-45DA-A324-57E0477412DF}"/>
              </a:ext>
            </a:extLst>
          </p:cNvPr>
          <p:cNvPicPr>
            <a:picLocks noChangeAspect="1"/>
          </p:cNvPicPr>
          <p:nvPr/>
        </p:nvPicPr>
        <p:blipFill>
          <a:blip r:embed="rId3"/>
          <a:stretch>
            <a:fillRect/>
          </a:stretch>
        </p:blipFill>
        <p:spPr>
          <a:xfrm>
            <a:off x="-119270" y="5022573"/>
            <a:ext cx="6845377" cy="1521195"/>
          </a:xfrm>
          <a:prstGeom prst="rect">
            <a:avLst/>
          </a:prstGeom>
        </p:spPr>
      </p:pic>
      <p:pic>
        <p:nvPicPr>
          <p:cNvPr id="4" name="Imagen 3">
            <a:extLst>
              <a:ext uri="{FF2B5EF4-FFF2-40B4-BE49-F238E27FC236}">
                <a16:creationId xmlns:a16="http://schemas.microsoft.com/office/drawing/2014/main" id="{EDBDF2BA-CAD0-40A4-82B6-71E7B3A2B022}"/>
              </a:ext>
            </a:extLst>
          </p:cNvPr>
          <p:cNvPicPr>
            <a:picLocks noChangeAspect="1"/>
          </p:cNvPicPr>
          <p:nvPr/>
        </p:nvPicPr>
        <p:blipFill>
          <a:blip r:embed="rId4"/>
          <a:stretch>
            <a:fillRect/>
          </a:stretch>
        </p:blipFill>
        <p:spPr>
          <a:xfrm>
            <a:off x="6200541" y="1696279"/>
            <a:ext cx="5955184" cy="2968486"/>
          </a:xfrm>
          <a:prstGeom prst="rect">
            <a:avLst/>
          </a:prstGeom>
        </p:spPr>
      </p:pic>
    </p:spTree>
    <p:extLst>
      <p:ext uri="{BB962C8B-B14F-4D97-AF65-F5344CB8AC3E}">
        <p14:creationId xmlns:p14="http://schemas.microsoft.com/office/powerpoint/2010/main" val="3672182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image4.jpeg">
            <a:extLst>
              <a:ext uri="{FF2B5EF4-FFF2-40B4-BE49-F238E27FC236}">
                <a16:creationId xmlns:a16="http://schemas.microsoft.com/office/drawing/2014/main" id="{DBD52CFB-256D-40D4-8229-477CD1C92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741" y="349374"/>
            <a:ext cx="967542" cy="96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8" name="Group 8">
            <a:extLst>
              <a:ext uri="{FF2B5EF4-FFF2-40B4-BE49-F238E27FC236}">
                <a16:creationId xmlns:a16="http://schemas.microsoft.com/office/drawing/2014/main" id="{865BC203-8D50-478D-B214-B538F9B33F88}"/>
              </a:ext>
            </a:extLst>
          </p:cNvPr>
          <p:cNvGrpSpPr>
            <a:grpSpLocks/>
          </p:cNvGrpSpPr>
          <p:nvPr/>
        </p:nvGrpSpPr>
        <p:grpSpPr bwMode="auto">
          <a:xfrm>
            <a:off x="1775520" y="5640079"/>
            <a:ext cx="8411540" cy="1414726"/>
            <a:chOff x="0" y="13392"/>
            <a:chExt cx="12240" cy="2448"/>
          </a:xfrm>
        </p:grpSpPr>
        <p:pic>
          <p:nvPicPr>
            <p:cNvPr id="3080" name="Picture 9">
              <a:extLst>
                <a:ext uri="{FF2B5EF4-FFF2-40B4-BE49-F238E27FC236}">
                  <a16:creationId xmlns:a16="http://schemas.microsoft.com/office/drawing/2014/main" id="{907D4BEA-0EB0-409E-BF43-DC1ACECCE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16"/>
              <a:ext cx="12240" cy="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0">
              <a:extLst>
                <a:ext uri="{FF2B5EF4-FFF2-40B4-BE49-F238E27FC236}">
                  <a16:creationId xmlns:a16="http://schemas.microsoft.com/office/drawing/2014/main" id="{D07DC45F-E1FC-4235-940A-EF8CF82D4A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 y="13392"/>
              <a:ext cx="2596" cy="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uadroTexto 2">
            <a:extLst>
              <a:ext uri="{FF2B5EF4-FFF2-40B4-BE49-F238E27FC236}">
                <a16:creationId xmlns:a16="http://schemas.microsoft.com/office/drawing/2014/main" id="{D46159FC-FD92-B9E5-60E8-06BC3AD8F7B0}"/>
              </a:ext>
            </a:extLst>
          </p:cNvPr>
          <p:cNvSpPr txBox="1"/>
          <p:nvPr/>
        </p:nvSpPr>
        <p:spPr>
          <a:xfrm>
            <a:off x="1415480" y="1180246"/>
            <a:ext cx="8771580" cy="6560194"/>
          </a:xfrm>
          <a:prstGeom prst="rect">
            <a:avLst/>
          </a:prstGeom>
          <a:noFill/>
        </p:spPr>
        <p:txBody>
          <a:bodyPr wrap="square">
            <a:spAutoFit/>
          </a:bodyPr>
          <a:lstStyle/>
          <a:p>
            <a:pPr eaLnBrk="0" fontAlgn="base" hangingPunct="0">
              <a:spcBef>
                <a:spcPct val="0"/>
              </a:spcBef>
              <a:spcAft>
                <a:spcPct val="0"/>
              </a:spcAft>
              <a:defRPr/>
            </a:pPr>
            <a:r>
              <a:rPr lang="es-MX" dirty="0">
                <a:solidFill>
                  <a:srgbClr val="ED7D31">
                    <a:lumMod val="75000"/>
                  </a:srgbClr>
                </a:solidFill>
                <a:latin typeface="Helvetica" panose="020B0604020202020204" pitchFamily="34" charset="0"/>
                <a:cs typeface="Helvetica" panose="020B0604020202020204" pitchFamily="34" charset="0"/>
              </a:rPr>
              <a:t> </a:t>
            </a:r>
          </a:p>
          <a:p>
            <a:pPr eaLnBrk="0" fontAlgn="base" hangingPunct="0">
              <a:spcBef>
                <a:spcPct val="0"/>
              </a:spcBef>
              <a:spcAft>
                <a:spcPct val="0"/>
              </a:spcAft>
              <a:defRPr/>
            </a:pPr>
            <a:r>
              <a:rPr lang="es-ES" sz="1600" b="1" dirty="0">
                <a:latin typeface="Helvetica" panose="020B0604020202020204" pitchFamily="34" charset="0"/>
                <a:cs typeface="Helvetica" panose="020B0604020202020204" pitchFamily="34" charset="0"/>
              </a:rPr>
              <a:t>Acciones para incorporar en municipios de más de cien mil habitantes, edificios públicos estatales y comunidades beneficiadas con el PSGSD, normas EE mediante estudios técnicos, fomento, gestión y subsidios asociados. (Convenio FIDE)</a:t>
            </a:r>
          </a:p>
          <a:p>
            <a:pPr algn="just" eaLnBrk="0" fontAlgn="base" hangingPunct="0">
              <a:spcBef>
                <a:spcPct val="0"/>
              </a:spcBef>
              <a:spcAft>
                <a:spcPct val="0"/>
              </a:spcAft>
              <a:defRPr/>
            </a:pPr>
            <a:endParaRPr lang="es-ES" sz="1600" b="1" dirty="0">
              <a:solidFill>
                <a:srgbClr val="ED7D31">
                  <a:lumMod val="75000"/>
                </a:srgbClr>
              </a:solidFill>
              <a:latin typeface="Helvetica" panose="020B0604020202020204" pitchFamily="34" charset="0"/>
              <a:cs typeface="Helvetica" panose="020B0604020202020204" pitchFamily="34" charset="0"/>
            </a:endParaRPr>
          </a:p>
          <a:p>
            <a:pPr algn="just" eaLnBrk="0" fontAlgn="base" hangingPunct="0">
              <a:spcBef>
                <a:spcPct val="0"/>
              </a:spcBef>
              <a:spcAft>
                <a:spcPct val="0"/>
              </a:spcAft>
              <a:defRPr/>
            </a:pPr>
            <a:r>
              <a:rPr lang="es-ES" sz="1600" dirty="0">
                <a:latin typeface="Helvetica" panose="020B0604020202020204" pitchFamily="34" charset="0"/>
                <a:cs typeface="Helvetica" panose="020B0604020202020204" pitchFamily="34" charset="0"/>
              </a:rPr>
              <a:t>Acciones de ahorro y eficiencia energética implementadas en municipios y edificios públicos estatales</a:t>
            </a:r>
          </a:p>
          <a:p>
            <a:pPr algn="just" eaLnBrk="0" fontAlgn="base" hangingPunct="0">
              <a:spcBef>
                <a:spcPct val="0"/>
              </a:spcBef>
              <a:spcAft>
                <a:spcPct val="0"/>
              </a:spcAft>
              <a:defRPr/>
            </a:pPr>
            <a:endParaRPr lang="es-ES" sz="1600" dirty="0">
              <a:latin typeface="Helvetica" panose="020B0604020202020204" pitchFamily="34" charset="0"/>
              <a:cs typeface="Helvetica" panose="020B0604020202020204" pitchFamily="34" charset="0"/>
            </a:endParaRPr>
          </a:p>
          <a:p>
            <a:pPr algn="just" eaLnBrk="0" fontAlgn="base" hangingPunct="0">
              <a:spcBef>
                <a:spcPct val="0"/>
              </a:spcBef>
              <a:spcAft>
                <a:spcPct val="0"/>
              </a:spcAft>
              <a:defRPr/>
            </a:pPr>
            <a:r>
              <a:rPr lang="es-ES" sz="1600" dirty="0">
                <a:latin typeface="Helvetica" panose="020B0604020202020204" pitchFamily="34" charset="0"/>
                <a:cs typeface="Helvetica" panose="020B0604020202020204" pitchFamily="34" charset="0"/>
              </a:rPr>
              <a:t>Se realizo la coordinación con los presidentes municipales,  el Organismo ASI y FIDE  para llevar acabó a la par con las plantas fotovoltaicas, implementando la eficiencia energética y  realizando convocatoria para trasmitir  el ahorro  en las viviendas con la sustitución de equipos eficientes, en los municipios : </a:t>
            </a:r>
            <a:r>
              <a:rPr lang="es-ES" sz="1600" b="1" dirty="0">
                <a:solidFill>
                  <a:schemeClr val="accent4">
                    <a:lumMod val="50000"/>
                  </a:schemeClr>
                </a:solidFill>
                <a:latin typeface="Helvetica" panose="020B0604020202020204" pitchFamily="34" charset="0"/>
                <a:cs typeface="Helvetica" panose="020B0604020202020204" pitchFamily="34" charset="0"/>
              </a:rPr>
              <a:t>Bavispe Bacerac, Bacadéhuachi y Huachinera. </a:t>
            </a:r>
          </a:p>
          <a:p>
            <a:pPr algn="just" eaLnBrk="0" fontAlgn="base" hangingPunct="0">
              <a:spcBef>
                <a:spcPct val="0"/>
              </a:spcBef>
              <a:spcAft>
                <a:spcPct val="0"/>
              </a:spcAft>
              <a:defRPr/>
            </a:pPr>
            <a:endParaRPr lang="es-ES" sz="1600" b="1" dirty="0">
              <a:solidFill>
                <a:schemeClr val="accent4">
                  <a:lumMod val="50000"/>
                </a:schemeClr>
              </a:solidFill>
              <a:latin typeface="Helvetica" panose="020B0604020202020204" pitchFamily="34" charset="0"/>
              <a:cs typeface="Helvetica" panose="020B0604020202020204" pitchFamily="34" charset="0"/>
            </a:endParaRPr>
          </a:p>
          <a:p>
            <a:pPr marL="285750" indent="-285750" algn="just" eaLnBrk="0" fontAlgn="base" hangingPunct="0">
              <a:lnSpc>
                <a:spcPct val="150000"/>
              </a:lnSpc>
              <a:spcBef>
                <a:spcPct val="0"/>
              </a:spcBef>
              <a:spcAft>
                <a:spcPct val="0"/>
              </a:spcAft>
              <a:buFont typeface="Arial" panose="020B0604020202020204" pitchFamily="34" charset="0"/>
              <a:buChar char="•"/>
              <a:defRPr/>
            </a:pPr>
            <a:r>
              <a:rPr lang="es-ES" sz="1600" dirty="0">
                <a:solidFill>
                  <a:srgbClr val="ED7D31">
                    <a:lumMod val="75000"/>
                  </a:srgbClr>
                </a:solidFill>
                <a:latin typeface="Helvetica" panose="020B0604020202020204" pitchFamily="34" charset="0"/>
                <a:cs typeface="Helvetica" panose="020B0604020202020204" pitchFamily="34" charset="0"/>
              </a:rPr>
              <a:t>  Convenio en proceso con fidecomiso para el ahorro de Energía Eléctrica </a:t>
            </a:r>
          </a:p>
          <a:p>
            <a:pPr marL="285750" indent="-285750" algn="just" eaLnBrk="0" fontAlgn="base" hangingPunct="0">
              <a:lnSpc>
                <a:spcPct val="150000"/>
              </a:lnSpc>
              <a:spcBef>
                <a:spcPct val="0"/>
              </a:spcBef>
              <a:spcAft>
                <a:spcPct val="0"/>
              </a:spcAft>
              <a:buFont typeface="Arial" panose="020B0604020202020204" pitchFamily="34" charset="0"/>
              <a:buChar char="•"/>
              <a:defRPr/>
            </a:pPr>
            <a:r>
              <a:rPr lang="es-ES" sz="1600" dirty="0">
                <a:solidFill>
                  <a:srgbClr val="ED7D31">
                    <a:lumMod val="75000"/>
                  </a:srgbClr>
                </a:solidFill>
                <a:latin typeface="Helvetica" panose="020B0604020202020204" pitchFamily="34" charset="0"/>
                <a:cs typeface="Helvetica" panose="020B0604020202020204" pitchFamily="34" charset="0"/>
              </a:rPr>
              <a:t>  Convenio con ASI </a:t>
            </a:r>
            <a:endParaRPr lang="es-ES" sz="1600" b="1" dirty="0">
              <a:solidFill>
                <a:srgbClr val="ED7D31">
                  <a:lumMod val="75000"/>
                </a:srgbClr>
              </a:solidFill>
              <a:latin typeface="Helvetica" panose="020B0604020202020204" pitchFamily="34" charset="0"/>
              <a:cs typeface="Helvetica" panose="020B0604020202020204" pitchFamily="34" charset="0"/>
            </a:endParaRPr>
          </a:p>
          <a:p>
            <a:pPr algn="just" eaLnBrk="0" fontAlgn="base" hangingPunct="0">
              <a:lnSpc>
                <a:spcPct val="150000"/>
              </a:lnSpc>
              <a:spcBef>
                <a:spcPct val="0"/>
              </a:spcBef>
              <a:spcAft>
                <a:spcPct val="0"/>
              </a:spcAft>
              <a:defRPr/>
            </a:pPr>
            <a:endParaRPr lang="es-ES" sz="1600" b="1" dirty="0">
              <a:solidFill>
                <a:srgbClr val="ED7D31">
                  <a:lumMod val="75000"/>
                </a:srgbClr>
              </a:solidFill>
              <a:latin typeface="Helvetica" panose="020B0604020202020204" pitchFamily="34" charset="0"/>
              <a:cs typeface="Helvetica" panose="020B0604020202020204" pitchFamily="34" charset="0"/>
            </a:endParaRPr>
          </a:p>
          <a:p>
            <a:pPr algn="just" eaLnBrk="0" fontAlgn="base" hangingPunct="0">
              <a:lnSpc>
                <a:spcPct val="150000"/>
              </a:lnSpc>
              <a:spcBef>
                <a:spcPct val="0"/>
              </a:spcBef>
              <a:spcAft>
                <a:spcPct val="0"/>
              </a:spcAft>
              <a:defRPr/>
            </a:pPr>
            <a:endParaRPr lang="es-ES" sz="1600" b="1" dirty="0">
              <a:solidFill>
                <a:srgbClr val="ED7D31">
                  <a:lumMod val="75000"/>
                </a:srgbClr>
              </a:solidFill>
              <a:latin typeface="Helvetica" panose="020B0604020202020204" pitchFamily="34" charset="0"/>
              <a:cs typeface="Helvetica" panose="020B0604020202020204" pitchFamily="34" charset="0"/>
            </a:endParaRPr>
          </a:p>
          <a:p>
            <a:pPr algn="just" eaLnBrk="0" fontAlgn="base" hangingPunct="0">
              <a:lnSpc>
                <a:spcPct val="150000"/>
              </a:lnSpc>
              <a:spcBef>
                <a:spcPct val="0"/>
              </a:spcBef>
              <a:spcAft>
                <a:spcPct val="0"/>
              </a:spcAft>
              <a:defRPr/>
            </a:pPr>
            <a:endParaRPr lang="es-ES" sz="1600" b="1" dirty="0">
              <a:solidFill>
                <a:srgbClr val="ED7D31">
                  <a:lumMod val="75000"/>
                </a:srgbClr>
              </a:solidFill>
              <a:latin typeface="Helvetica" panose="020B0604020202020204" pitchFamily="34" charset="0"/>
              <a:cs typeface="Helvetica" panose="020B0604020202020204" pitchFamily="34" charset="0"/>
            </a:endParaRPr>
          </a:p>
          <a:p>
            <a:pPr algn="just" eaLnBrk="0" fontAlgn="base" hangingPunct="0">
              <a:lnSpc>
                <a:spcPct val="150000"/>
              </a:lnSpc>
              <a:spcBef>
                <a:spcPct val="0"/>
              </a:spcBef>
              <a:spcAft>
                <a:spcPct val="0"/>
              </a:spcAft>
              <a:defRPr/>
            </a:pPr>
            <a:endParaRPr lang="es-ES" sz="1600" b="1" dirty="0">
              <a:solidFill>
                <a:srgbClr val="ED7D31">
                  <a:lumMod val="75000"/>
                </a:srgbClr>
              </a:solidFill>
              <a:latin typeface="Helvetica" panose="020B0604020202020204" pitchFamily="34" charset="0"/>
              <a:cs typeface="Helvetica" panose="020B0604020202020204" pitchFamily="34" charset="0"/>
            </a:endParaRPr>
          </a:p>
          <a:p>
            <a:pPr algn="just" eaLnBrk="0" fontAlgn="base" hangingPunct="0">
              <a:lnSpc>
                <a:spcPct val="150000"/>
              </a:lnSpc>
              <a:spcBef>
                <a:spcPct val="0"/>
              </a:spcBef>
              <a:spcAft>
                <a:spcPct val="0"/>
              </a:spcAft>
              <a:defRPr/>
            </a:pPr>
            <a:endParaRPr lang="es-ES" sz="1600" b="1" dirty="0">
              <a:solidFill>
                <a:srgbClr val="ED7D31">
                  <a:lumMod val="75000"/>
                </a:srgbClr>
              </a:solidFill>
              <a:latin typeface="Helvetica" panose="020B0604020202020204" pitchFamily="34" charset="0"/>
              <a:cs typeface="Helvetica" panose="020B0604020202020204" pitchFamily="34" charset="0"/>
            </a:endParaRPr>
          </a:p>
          <a:p>
            <a:pPr algn="just" eaLnBrk="0" fontAlgn="base" hangingPunct="0">
              <a:lnSpc>
                <a:spcPct val="150000"/>
              </a:lnSpc>
              <a:spcBef>
                <a:spcPct val="0"/>
              </a:spcBef>
              <a:spcAft>
                <a:spcPct val="0"/>
              </a:spcAft>
              <a:defRPr/>
            </a:pPr>
            <a:r>
              <a:rPr lang="es-ES" sz="2000" b="1" dirty="0">
                <a:solidFill>
                  <a:srgbClr val="ED7D31">
                    <a:lumMod val="75000"/>
                  </a:srgbClr>
                </a:solidFill>
                <a:latin typeface="Helvetica" panose="020B0604020202020204" pitchFamily="34" charset="0"/>
                <a:cs typeface="Helvetica" panose="020B0604020202020204" pitchFamily="34" charset="0"/>
              </a:rPr>
              <a:t>Inversión: $ 14.1 M</a:t>
            </a:r>
          </a:p>
        </p:txBody>
      </p:sp>
      <p:pic>
        <p:nvPicPr>
          <p:cNvPr id="2" name="Imagen 1" descr="Imagen que contiene Logotipo&#10;&#10;Descripción generada automáticamente">
            <a:extLst>
              <a:ext uri="{FF2B5EF4-FFF2-40B4-BE49-F238E27FC236}">
                <a16:creationId xmlns:a16="http://schemas.microsoft.com/office/drawing/2014/main" id="{965ACBD0-F44A-27E4-3C89-3944D8A56406}"/>
              </a:ext>
            </a:extLst>
          </p:cNvPr>
          <p:cNvPicPr>
            <a:picLocks noChangeAspect="1"/>
          </p:cNvPicPr>
          <p:nvPr/>
        </p:nvPicPr>
        <p:blipFill>
          <a:blip r:embed="rId5"/>
          <a:stretch>
            <a:fillRect/>
          </a:stretch>
        </p:blipFill>
        <p:spPr>
          <a:xfrm>
            <a:off x="1981180" y="5592043"/>
            <a:ext cx="1019162" cy="397866"/>
          </a:xfrm>
          <a:prstGeom prst="rect">
            <a:avLst/>
          </a:prstGeom>
        </p:spPr>
      </p:pic>
      <p:pic>
        <p:nvPicPr>
          <p:cNvPr id="9" name="Imagen 8">
            <a:extLst>
              <a:ext uri="{FF2B5EF4-FFF2-40B4-BE49-F238E27FC236}">
                <a16:creationId xmlns:a16="http://schemas.microsoft.com/office/drawing/2014/main" id="{997E9920-87E5-8D0D-26DE-4EFADAF042A0}"/>
              </a:ext>
            </a:extLst>
          </p:cNvPr>
          <p:cNvPicPr>
            <a:picLocks noChangeAspect="1"/>
          </p:cNvPicPr>
          <p:nvPr/>
        </p:nvPicPr>
        <p:blipFill>
          <a:blip r:embed="rId6"/>
          <a:stretch>
            <a:fillRect/>
          </a:stretch>
        </p:blipFill>
        <p:spPr>
          <a:xfrm>
            <a:off x="3776931" y="5862753"/>
            <a:ext cx="1205409" cy="677011"/>
          </a:xfrm>
          <a:prstGeom prst="rect">
            <a:avLst/>
          </a:prstGeom>
        </p:spPr>
      </p:pic>
      <p:sp>
        <p:nvSpPr>
          <p:cNvPr id="4" name="CuadroTexto 3">
            <a:extLst>
              <a:ext uri="{FF2B5EF4-FFF2-40B4-BE49-F238E27FC236}">
                <a16:creationId xmlns:a16="http://schemas.microsoft.com/office/drawing/2014/main" id="{610D8309-D51E-40C1-82AF-83D2749848E6}"/>
              </a:ext>
            </a:extLst>
          </p:cNvPr>
          <p:cNvSpPr txBox="1"/>
          <p:nvPr/>
        </p:nvSpPr>
        <p:spPr>
          <a:xfrm>
            <a:off x="8840926" y="4783177"/>
            <a:ext cx="2854254" cy="369332"/>
          </a:xfrm>
          <a:prstGeom prst="rect">
            <a:avLst/>
          </a:prstGeom>
          <a:noFill/>
        </p:spPr>
        <p:txBody>
          <a:bodyPr wrap="square" rtlCol="0">
            <a:spAutoFit/>
          </a:bodyPr>
          <a:lstStyle/>
          <a:p>
            <a:r>
              <a:rPr lang="es-MX" b="1" dirty="0">
                <a:solidFill>
                  <a:srgbClr val="C55A11"/>
                </a:solidFill>
                <a:latin typeface="Helvetica" panose="020B0604020202020204" pitchFamily="34" charset="0"/>
                <a:cs typeface="Helvetica" panose="020B0604020202020204" pitchFamily="34" charset="0"/>
              </a:rPr>
              <a:t>Impactos</a:t>
            </a:r>
            <a:r>
              <a:rPr lang="es-MX" dirty="0">
                <a:solidFill>
                  <a:srgbClr val="C55A11"/>
                </a:solidFill>
                <a:latin typeface="Helvetica" panose="020B0604020202020204" pitchFamily="34" charset="0"/>
                <a:cs typeface="Helvetica" panose="020B0604020202020204" pitchFamily="34" charset="0"/>
              </a:rPr>
              <a:t>:</a:t>
            </a:r>
          </a:p>
        </p:txBody>
      </p:sp>
      <p:pic>
        <p:nvPicPr>
          <p:cNvPr id="5" name="Imagen 4" descr="Imagen que contiene Logotipo&#10;&#10;Descripción generada automáticamente">
            <a:extLst>
              <a:ext uri="{FF2B5EF4-FFF2-40B4-BE49-F238E27FC236}">
                <a16:creationId xmlns:a16="http://schemas.microsoft.com/office/drawing/2014/main" id="{CD4CA443-5500-FAE2-8742-DA0C58DC94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5111" y="137350"/>
            <a:ext cx="1107137" cy="1073853"/>
          </a:xfrm>
          <a:prstGeom prst="rect">
            <a:avLst/>
          </a:prstGeom>
        </p:spPr>
      </p:pic>
      <p:sp>
        <p:nvSpPr>
          <p:cNvPr id="6" name="CuadroTexto 4">
            <a:extLst>
              <a:ext uri="{FF2B5EF4-FFF2-40B4-BE49-F238E27FC236}">
                <a16:creationId xmlns:a16="http://schemas.microsoft.com/office/drawing/2014/main" id="{A57487E4-B18E-231E-05EA-0D0EB1D4A945}"/>
              </a:ext>
            </a:extLst>
          </p:cNvPr>
          <p:cNvSpPr txBox="1"/>
          <p:nvPr/>
        </p:nvSpPr>
        <p:spPr>
          <a:xfrm>
            <a:off x="2892048" y="287873"/>
            <a:ext cx="6407903" cy="923330"/>
          </a:xfrm>
          <a:prstGeom prst="rect">
            <a:avLst/>
          </a:prstGeom>
          <a:noFill/>
        </p:spPr>
        <p:txBody>
          <a:bodyPr wrap="square" rtlCol="0">
            <a:sp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defTabSz="742950" eaLnBrk="1" fontAlgn="auto" hangingPunct="1">
              <a:spcBef>
                <a:spcPts val="0"/>
              </a:spcBef>
              <a:spcAft>
                <a:spcPts val="0"/>
              </a:spcAft>
            </a:pPr>
            <a:r>
              <a:rPr lang="es-MX" b="1" dirty="0">
                <a:solidFill>
                  <a:srgbClr val="ED7D31">
                    <a:lumMod val="75000"/>
                  </a:srgbClr>
                </a:solidFill>
                <a:latin typeface="Helvetica" panose="020B0604020202020204" pitchFamily="34" charset="0"/>
                <a:cs typeface="Helvetica" panose="020B0604020202020204" pitchFamily="34" charset="0"/>
              </a:rPr>
              <a:t>2. Programa de Gestión y Fomento a la Eficiencia Energética   </a:t>
            </a:r>
          </a:p>
          <a:p>
            <a:pPr algn="ctr" defTabSz="742950" eaLnBrk="1" fontAlgn="auto" hangingPunct="1">
              <a:spcBef>
                <a:spcPts val="0"/>
              </a:spcBef>
              <a:spcAft>
                <a:spcPts val="0"/>
              </a:spcAft>
            </a:pPr>
            <a:r>
              <a:rPr lang="es-MX" b="1" dirty="0">
                <a:solidFill>
                  <a:srgbClr val="ED7D31">
                    <a:lumMod val="75000"/>
                  </a:srgbClr>
                </a:solidFill>
                <a:latin typeface="Helvetica" panose="020B0604020202020204" pitchFamily="34" charset="0"/>
                <a:cs typeface="Helvetica" panose="020B0604020202020204" pitchFamily="34" charset="0"/>
              </a:rPr>
              <a:t> </a:t>
            </a:r>
            <a:r>
              <a:rPr lang="es-MX" b="1" dirty="0">
                <a:solidFill>
                  <a:schemeClr val="accent4">
                    <a:lumMod val="75000"/>
                  </a:schemeClr>
                </a:solidFill>
                <a:latin typeface="Helvetica" panose="020B0604020202020204" pitchFamily="34" charset="0"/>
                <a:cs typeface="Helvetica" panose="020B0604020202020204" pitchFamily="34" charset="0"/>
              </a:rPr>
              <a:t>Acciones realizadas  2022 </a:t>
            </a:r>
          </a:p>
        </p:txBody>
      </p:sp>
      <p:pic>
        <p:nvPicPr>
          <p:cNvPr id="7" name="Picture 2" descr="PROGRAMA DE AHORRO SISTEMATICO INTEGRAL | Energy Center">
            <a:extLst>
              <a:ext uri="{FF2B5EF4-FFF2-40B4-BE49-F238E27FC236}">
                <a16:creationId xmlns:a16="http://schemas.microsoft.com/office/drawing/2014/main" id="{11D96072-1A5F-1E85-304D-3AD98E7528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045" y="5929093"/>
            <a:ext cx="1161267" cy="4899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ntitled">
            <a:extLst>
              <a:ext uri="{FF2B5EF4-FFF2-40B4-BE49-F238E27FC236}">
                <a16:creationId xmlns:a16="http://schemas.microsoft.com/office/drawing/2014/main" id="{630BAA3B-D846-6190-745E-44BE5A5FA1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5823" y="6027299"/>
            <a:ext cx="1784017" cy="398958"/>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BCA069C2-2B8F-4924-B349-2ABDB75440D8}"/>
              </a:ext>
            </a:extLst>
          </p:cNvPr>
          <p:cNvPicPr>
            <a:picLocks noChangeAspect="1"/>
          </p:cNvPicPr>
          <p:nvPr/>
        </p:nvPicPr>
        <p:blipFill>
          <a:blip r:embed="rId10"/>
          <a:stretch>
            <a:fillRect/>
          </a:stretch>
        </p:blipFill>
        <p:spPr>
          <a:xfrm>
            <a:off x="8660631" y="5282822"/>
            <a:ext cx="753714" cy="753714"/>
          </a:xfrm>
          <a:prstGeom prst="rect">
            <a:avLst/>
          </a:prstGeom>
        </p:spPr>
      </p:pic>
      <p:pic>
        <p:nvPicPr>
          <p:cNvPr id="15" name="Imagen 14">
            <a:extLst>
              <a:ext uri="{FF2B5EF4-FFF2-40B4-BE49-F238E27FC236}">
                <a16:creationId xmlns:a16="http://schemas.microsoft.com/office/drawing/2014/main" id="{0D4FF196-0574-4427-A6F8-D9A4AAF0488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172" b="99219" l="10000" r="90000">
                        <a14:foregroundMark x1="41778" y1="7422" x2="41778" y2="7422"/>
                        <a14:foregroundMark x1="50778" y1="1367" x2="50778" y2="1367"/>
                        <a14:foregroundMark x1="52111" y1="93750" x2="52111" y2="93750"/>
                        <a14:foregroundMark x1="49667" y1="99219" x2="49667" y2="99219"/>
                      </a14:backgroundRemoval>
                    </a14:imgEffect>
                  </a14:imgLayer>
                </a14:imgProps>
              </a:ext>
            </a:extLst>
          </a:blip>
          <a:stretch>
            <a:fillRect/>
          </a:stretch>
        </p:blipFill>
        <p:spPr>
          <a:xfrm>
            <a:off x="9419888" y="5421644"/>
            <a:ext cx="998904" cy="568265"/>
          </a:xfrm>
          <a:prstGeom prst="rect">
            <a:avLst/>
          </a:prstGeom>
        </p:spPr>
      </p:pic>
      <p:pic>
        <p:nvPicPr>
          <p:cNvPr id="16" name="Imagen 15">
            <a:extLst>
              <a:ext uri="{FF2B5EF4-FFF2-40B4-BE49-F238E27FC236}">
                <a16:creationId xmlns:a16="http://schemas.microsoft.com/office/drawing/2014/main" id="{94EFC7E3-F497-4B49-A874-48ABCD6D50CC}"/>
              </a:ext>
            </a:extLst>
          </p:cNvPr>
          <p:cNvPicPr>
            <a:picLocks noChangeAspect="1"/>
          </p:cNvPicPr>
          <p:nvPr/>
        </p:nvPicPr>
        <p:blipFill>
          <a:blip r:embed="rId13"/>
          <a:stretch>
            <a:fillRect/>
          </a:stretch>
        </p:blipFill>
        <p:spPr>
          <a:xfrm>
            <a:off x="10287268" y="5421644"/>
            <a:ext cx="535501" cy="535501"/>
          </a:xfrm>
          <a:prstGeom prst="rect">
            <a:avLst/>
          </a:prstGeom>
        </p:spPr>
      </p:pic>
    </p:spTree>
    <p:extLst>
      <p:ext uri="{BB962C8B-B14F-4D97-AF65-F5344CB8AC3E}">
        <p14:creationId xmlns:p14="http://schemas.microsoft.com/office/powerpoint/2010/main" val="1583869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C565F503-296A-4E0E-80EE-5FD56D990C54}"/>
              </a:ext>
            </a:extLst>
          </p:cNvPr>
          <p:cNvSpPr>
            <a:spLocks noGrp="1"/>
          </p:cNvSpPr>
          <p:nvPr>
            <p:ph type="sldNum" sz="quarter" idx="12"/>
          </p:nvPr>
        </p:nvSpPr>
        <p:spPr/>
        <p:txBody>
          <a:bodyPr/>
          <a:lstStyle/>
          <a:p>
            <a:fld id="{34D9980D-87A4-434E-B520-4E5D1515BBF4}" type="slidenum">
              <a:rPr lang="es-MX" smtClean="0"/>
              <a:t>21</a:t>
            </a:fld>
            <a:endParaRPr lang="es-MX"/>
          </a:p>
        </p:txBody>
      </p:sp>
      <p:pic>
        <p:nvPicPr>
          <p:cNvPr id="7" name="Imagen 6">
            <a:extLst>
              <a:ext uri="{FF2B5EF4-FFF2-40B4-BE49-F238E27FC236}">
                <a16:creationId xmlns:a16="http://schemas.microsoft.com/office/drawing/2014/main" id="{F28465C8-10AA-45DB-877F-E08C8CD75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279" y="950139"/>
            <a:ext cx="3865418" cy="2899064"/>
          </a:xfrm>
          <a:prstGeom prst="rect">
            <a:avLst/>
          </a:prstGeom>
        </p:spPr>
      </p:pic>
      <p:pic>
        <p:nvPicPr>
          <p:cNvPr id="9" name="Imagen 8">
            <a:extLst>
              <a:ext uri="{FF2B5EF4-FFF2-40B4-BE49-F238E27FC236}">
                <a16:creationId xmlns:a16="http://schemas.microsoft.com/office/drawing/2014/main" id="{4072B3A3-6FB0-49D0-8669-DAA017872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9222" y="3976033"/>
            <a:ext cx="3302755" cy="2708935"/>
          </a:xfrm>
          <a:prstGeom prst="rect">
            <a:avLst/>
          </a:prstGeom>
        </p:spPr>
      </p:pic>
      <p:pic>
        <p:nvPicPr>
          <p:cNvPr id="11" name="Imagen 10">
            <a:extLst>
              <a:ext uri="{FF2B5EF4-FFF2-40B4-BE49-F238E27FC236}">
                <a16:creationId xmlns:a16="http://schemas.microsoft.com/office/drawing/2014/main" id="{D73AFF12-7CF1-405D-A61A-06D66004BD54}"/>
              </a:ext>
            </a:extLst>
          </p:cNvPr>
          <p:cNvPicPr>
            <a:picLocks noChangeAspect="1"/>
          </p:cNvPicPr>
          <p:nvPr/>
        </p:nvPicPr>
        <p:blipFill>
          <a:blip r:embed="rId4"/>
          <a:stretch>
            <a:fillRect/>
          </a:stretch>
        </p:blipFill>
        <p:spPr>
          <a:xfrm>
            <a:off x="6689397" y="833145"/>
            <a:ext cx="3302755" cy="2899064"/>
          </a:xfrm>
          <a:prstGeom prst="rect">
            <a:avLst/>
          </a:prstGeom>
        </p:spPr>
      </p:pic>
      <p:sp>
        <p:nvSpPr>
          <p:cNvPr id="14" name="CuadroTexto 13">
            <a:extLst>
              <a:ext uri="{FF2B5EF4-FFF2-40B4-BE49-F238E27FC236}">
                <a16:creationId xmlns:a16="http://schemas.microsoft.com/office/drawing/2014/main" id="{00D058FA-ED11-4937-B28E-4DC2578D1B9C}"/>
              </a:ext>
            </a:extLst>
          </p:cNvPr>
          <p:cNvSpPr txBox="1"/>
          <p:nvPr/>
        </p:nvSpPr>
        <p:spPr>
          <a:xfrm>
            <a:off x="2701636" y="323123"/>
            <a:ext cx="6096000" cy="369332"/>
          </a:xfrm>
          <a:prstGeom prst="rect">
            <a:avLst/>
          </a:prstGeom>
          <a:noFill/>
        </p:spPr>
        <p:txBody>
          <a:bodyPr wrap="square">
            <a:spAutoFit/>
          </a:bodyPr>
          <a:lstStyle/>
          <a:p>
            <a:pPr algn="just" eaLnBrk="0" fontAlgn="base" hangingPunct="0">
              <a:spcBef>
                <a:spcPct val="0"/>
              </a:spcBef>
              <a:spcAft>
                <a:spcPct val="0"/>
              </a:spcAft>
              <a:defRPr/>
            </a:pPr>
            <a:r>
              <a:rPr lang="es-ES" sz="1800" b="1" dirty="0">
                <a:solidFill>
                  <a:schemeClr val="accent4">
                    <a:lumMod val="50000"/>
                  </a:schemeClr>
                </a:solidFill>
                <a:latin typeface="Helvetica" panose="020B0604020202020204" pitchFamily="34" charset="0"/>
                <a:cs typeface="Helvetica" panose="020B0604020202020204" pitchFamily="34" charset="0"/>
              </a:rPr>
              <a:t>Bavispe Bacerac, Bacadéhuachi y Huachinera. </a:t>
            </a:r>
          </a:p>
        </p:txBody>
      </p:sp>
      <p:pic>
        <p:nvPicPr>
          <p:cNvPr id="15" name="Imagen 14" descr="Imagen que contiene Logotipo&#10;&#10;Descripción generada automáticamente">
            <a:extLst>
              <a:ext uri="{FF2B5EF4-FFF2-40B4-BE49-F238E27FC236}">
                <a16:creationId xmlns:a16="http://schemas.microsoft.com/office/drawing/2014/main" id="{AC65ACD9-76A7-454C-8BBF-B7AF4A2CB4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5111" y="137350"/>
            <a:ext cx="1107137" cy="1073853"/>
          </a:xfrm>
          <a:prstGeom prst="rect">
            <a:avLst/>
          </a:prstGeom>
        </p:spPr>
      </p:pic>
      <p:pic>
        <p:nvPicPr>
          <p:cNvPr id="16" name="image4.jpeg">
            <a:extLst>
              <a:ext uri="{FF2B5EF4-FFF2-40B4-BE49-F238E27FC236}">
                <a16:creationId xmlns:a16="http://schemas.microsoft.com/office/drawing/2014/main" id="{18BD9DBF-E76F-4F99-B220-C5B3C6141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741" y="349374"/>
            <a:ext cx="967542" cy="96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17">
            <a:extLst>
              <a:ext uri="{FF2B5EF4-FFF2-40B4-BE49-F238E27FC236}">
                <a16:creationId xmlns:a16="http://schemas.microsoft.com/office/drawing/2014/main" id="{F9A80AC6-284C-4530-AD4F-EBDDA53291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4512" y="3986388"/>
            <a:ext cx="3754582" cy="2679534"/>
          </a:xfrm>
          <a:prstGeom prst="rect">
            <a:avLst/>
          </a:prstGeom>
        </p:spPr>
      </p:pic>
    </p:spTree>
    <p:extLst>
      <p:ext uri="{BB962C8B-B14F-4D97-AF65-F5344CB8AC3E}">
        <p14:creationId xmlns:p14="http://schemas.microsoft.com/office/powerpoint/2010/main" val="1654848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FA50B22-2CAA-1965-7847-BC101EC3DD4A}"/>
              </a:ext>
            </a:extLst>
          </p:cNvPr>
          <p:cNvPicPr>
            <a:picLocks noChangeAspect="1"/>
          </p:cNvPicPr>
          <p:nvPr/>
        </p:nvPicPr>
        <p:blipFill>
          <a:blip r:embed="rId3"/>
          <a:stretch>
            <a:fillRect/>
          </a:stretch>
        </p:blipFill>
        <p:spPr>
          <a:xfrm flipH="1">
            <a:off x="2588754" y="2876436"/>
            <a:ext cx="2919127" cy="1639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F8055DE1-8F19-4A55-0CFA-6908775DC1F2}"/>
              </a:ext>
            </a:extLst>
          </p:cNvPr>
          <p:cNvPicPr>
            <a:picLocks noChangeAspect="1"/>
          </p:cNvPicPr>
          <p:nvPr/>
        </p:nvPicPr>
        <p:blipFill rotWithShape="1">
          <a:blip r:embed="rId4"/>
          <a:srcRect t="11435" r="9435"/>
          <a:stretch/>
        </p:blipFill>
        <p:spPr>
          <a:xfrm flipH="1">
            <a:off x="1172177" y="2818217"/>
            <a:ext cx="1379480" cy="16873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Google Shape;203;p11">
            <a:extLst>
              <a:ext uri="{FF2B5EF4-FFF2-40B4-BE49-F238E27FC236}">
                <a16:creationId xmlns:a16="http://schemas.microsoft.com/office/drawing/2014/main" id="{94D1EB09-D7ED-04FF-20F4-2EDFCA7E50D5}"/>
              </a:ext>
            </a:extLst>
          </p:cNvPr>
          <p:cNvPicPr preferRelativeResize="0"/>
          <p:nvPr/>
        </p:nvPicPr>
        <p:blipFill rotWithShape="1">
          <a:blip r:embed="rId5">
            <a:alphaModFix/>
            <a:extLst>
              <a:ext uri="{BEBA8EAE-BF5A-486C-A8C5-ECC9F3942E4B}">
                <a14:imgProps xmlns:a14="http://schemas.microsoft.com/office/drawing/2010/main">
                  <a14:imgLayer r:embed="rId6">
                    <a14:imgEffect>
                      <a14:brightnessContrast contrast="-100000"/>
                    </a14:imgEffect>
                  </a14:imgLayer>
                </a14:imgProps>
              </a:ext>
            </a:extLst>
          </a:blip>
          <a:srcRect l="1525" t="63229" r="759"/>
          <a:stretch/>
        </p:blipFill>
        <p:spPr>
          <a:xfrm rot="5400000">
            <a:off x="8134395" y="2425978"/>
            <a:ext cx="6770785" cy="1146992"/>
          </a:xfrm>
          <a:prstGeom prst="rect">
            <a:avLst/>
          </a:prstGeom>
          <a:noFill/>
          <a:ln>
            <a:noFill/>
          </a:ln>
        </p:spPr>
      </p:pic>
      <p:pic>
        <p:nvPicPr>
          <p:cNvPr id="12" name="Imagen 11"/>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rightnessContrast contrast="-41000"/>
                    </a14:imgEffect>
                  </a14:imgLayer>
                </a14:imgProps>
              </a:ext>
              <a:ext uri="{28A0092B-C50C-407E-A947-70E740481C1C}">
                <a14:useLocalDpi xmlns:a14="http://schemas.microsoft.com/office/drawing/2010/main" val="0"/>
              </a:ext>
            </a:extLst>
          </a:blip>
          <a:stretch>
            <a:fillRect/>
          </a:stretch>
        </p:blipFill>
        <p:spPr>
          <a:xfrm>
            <a:off x="7968876" y="1967937"/>
            <a:ext cx="2858682" cy="3248113"/>
          </a:xfrm>
          <a:prstGeom prst="rect">
            <a:avLst/>
          </a:prstGeom>
        </p:spPr>
      </p:pic>
      <p:sp>
        <p:nvSpPr>
          <p:cNvPr id="17" name="CuadroTexto 16"/>
          <p:cNvSpPr txBox="1"/>
          <p:nvPr/>
        </p:nvSpPr>
        <p:spPr>
          <a:xfrm>
            <a:off x="7674537" y="3694804"/>
            <a:ext cx="1641887" cy="461665"/>
          </a:xfrm>
          <a:prstGeom prst="rect">
            <a:avLst/>
          </a:prstGeom>
          <a:noFill/>
        </p:spPr>
        <p:txBody>
          <a:bodyPr wrap="square" rtlCol="0">
            <a:spAutoFit/>
          </a:bodyPr>
          <a:lstStyle/>
          <a:p>
            <a:r>
              <a:rPr lang="en-US" sz="1200" b="1" dirty="0">
                <a:latin typeface="Montserrat" panose="00000500000000000000" pitchFamily="50" charset="0"/>
              </a:rPr>
              <a:t>Punta Chueca</a:t>
            </a:r>
            <a:endParaRPr lang="en-US" sz="1200" b="1" dirty="0">
              <a:solidFill>
                <a:schemeClr val="accent4">
                  <a:lumMod val="50000"/>
                </a:schemeClr>
              </a:solidFill>
              <a:latin typeface="Montserrat" panose="00000500000000000000" pitchFamily="50" charset="0"/>
            </a:endParaRPr>
          </a:p>
          <a:p>
            <a:r>
              <a:rPr lang="en-US" sz="1200" b="1" dirty="0">
                <a:solidFill>
                  <a:schemeClr val="accent4">
                    <a:lumMod val="50000"/>
                  </a:schemeClr>
                </a:solidFill>
                <a:latin typeface="Montserrat" panose="00000500000000000000" pitchFamily="50" charset="0"/>
              </a:rPr>
              <a:t>$ Inversion 1. 2 M </a:t>
            </a:r>
          </a:p>
        </p:txBody>
      </p:sp>
      <p:sp>
        <p:nvSpPr>
          <p:cNvPr id="23" name="CuadroTexto 22"/>
          <p:cNvSpPr txBox="1"/>
          <p:nvPr/>
        </p:nvSpPr>
        <p:spPr>
          <a:xfrm>
            <a:off x="7514802" y="2924949"/>
            <a:ext cx="1603222" cy="461665"/>
          </a:xfrm>
          <a:prstGeom prst="rect">
            <a:avLst/>
          </a:prstGeom>
          <a:noFill/>
        </p:spPr>
        <p:txBody>
          <a:bodyPr wrap="square" rtlCol="0">
            <a:spAutoFit/>
          </a:bodyPr>
          <a:lstStyle/>
          <a:p>
            <a:r>
              <a:rPr lang="en-US" sz="1200" b="1" dirty="0">
                <a:latin typeface="Montserrat" panose="00000500000000000000" pitchFamily="50" charset="0"/>
              </a:rPr>
              <a:t>Desemboque</a:t>
            </a:r>
          </a:p>
          <a:p>
            <a:r>
              <a:rPr lang="en-US" sz="1200" b="1" dirty="0">
                <a:solidFill>
                  <a:schemeClr val="accent4">
                    <a:lumMod val="50000"/>
                  </a:schemeClr>
                </a:solidFill>
                <a:latin typeface="Montserrat" panose="00000500000000000000" pitchFamily="50" charset="0"/>
              </a:rPr>
              <a:t>$ Inversion 72 mil </a:t>
            </a:r>
          </a:p>
        </p:txBody>
      </p:sp>
      <p:pic>
        <p:nvPicPr>
          <p:cNvPr id="42" name="Imagen 41"/>
          <p:cNvPicPr>
            <a:picLocks noChangeAspect="1"/>
          </p:cNvPicPr>
          <p:nvPr/>
        </p:nvPicPr>
        <p:blipFill>
          <a:blip r:embed="rId9">
            <a:duotone>
              <a:schemeClr val="accent2">
                <a:shade val="45000"/>
                <a:satMod val="135000"/>
              </a:schemeClr>
              <a:prstClr val="white"/>
            </a:duotone>
          </a:blip>
          <a:stretch>
            <a:fillRect/>
          </a:stretch>
        </p:blipFill>
        <p:spPr>
          <a:xfrm>
            <a:off x="9200588" y="3591995"/>
            <a:ext cx="326838" cy="326838"/>
          </a:xfrm>
          <a:prstGeom prst="rect">
            <a:avLst/>
          </a:prstGeom>
        </p:spPr>
      </p:pic>
      <p:pic>
        <p:nvPicPr>
          <p:cNvPr id="50" name="Imagen 49"/>
          <p:cNvPicPr>
            <a:picLocks noChangeAspect="1"/>
          </p:cNvPicPr>
          <p:nvPr/>
        </p:nvPicPr>
        <p:blipFill>
          <a:blip r:embed="rId9">
            <a:duotone>
              <a:schemeClr val="accent2">
                <a:shade val="45000"/>
                <a:satMod val="135000"/>
              </a:schemeClr>
              <a:prstClr val="white"/>
            </a:duotone>
          </a:blip>
          <a:stretch>
            <a:fillRect/>
          </a:stretch>
        </p:blipFill>
        <p:spPr>
          <a:xfrm>
            <a:off x="8954605" y="2846720"/>
            <a:ext cx="326838" cy="326838"/>
          </a:xfrm>
          <a:prstGeom prst="rect">
            <a:avLst/>
          </a:prstGeom>
        </p:spPr>
      </p:pic>
      <p:sp>
        <p:nvSpPr>
          <p:cNvPr id="54" name="Rectángulo 53"/>
          <p:cNvSpPr/>
          <p:nvPr/>
        </p:nvSpPr>
        <p:spPr>
          <a:xfrm>
            <a:off x="1059600" y="5282954"/>
            <a:ext cx="5651623" cy="1898468"/>
          </a:xfrm>
          <a:prstGeom prst="rect">
            <a:avLst/>
          </a:prstGeom>
        </p:spPr>
        <p:txBody>
          <a:bodyPr wrap="square">
            <a:spAutoFit/>
          </a:bodyPr>
          <a:lstStyle/>
          <a:p>
            <a:pPr marL="554025" lvl="1" indent="-285744" algn="just">
              <a:buClr>
                <a:srgbClr val="8E0052"/>
              </a:buClr>
              <a:buFont typeface="Wingdings" panose="05000000000000000000" pitchFamily="2" charset="2"/>
              <a:buChar char="ü"/>
            </a:pPr>
            <a:r>
              <a:rPr lang="es-MX" sz="1467" dirty="0">
                <a:latin typeface="Montserrat" panose="00000500000000000000" pitchFamily="2" charset="0"/>
              </a:rPr>
              <a:t>Acciones de logística  .</a:t>
            </a:r>
          </a:p>
          <a:p>
            <a:pPr marL="554025" lvl="1" indent="-285744" algn="just">
              <a:buClr>
                <a:srgbClr val="8E0052"/>
              </a:buClr>
              <a:buFont typeface="Wingdings" panose="05000000000000000000" pitchFamily="2" charset="2"/>
              <a:buChar char="ü"/>
            </a:pPr>
            <a:r>
              <a:rPr lang="es-MX" sz="1467" dirty="0">
                <a:latin typeface="Montserrat" panose="00000500000000000000" pitchFamily="2" charset="0"/>
              </a:rPr>
              <a:t>Gestión de apoyos económicos  </a:t>
            </a:r>
          </a:p>
          <a:p>
            <a:pPr marL="554025" lvl="1" indent="-285744" algn="just">
              <a:buClr>
                <a:srgbClr val="8E0052"/>
              </a:buClr>
              <a:buFont typeface="Wingdings" panose="05000000000000000000" pitchFamily="2" charset="2"/>
              <a:buChar char="ü"/>
            </a:pPr>
            <a:r>
              <a:rPr lang="es-MX" sz="1467" dirty="0">
                <a:latin typeface="Montserrat" panose="00000500000000000000" pitchFamily="2" charset="0"/>
              </a:rPr>
              <a:t>Gestión  de interconexión ante CFE </a:t>
            </a:r>
          </a:p>
          <a:p>
            <a:pPr marL="554025" lvl="1" indent="-285744" algn="just">
              <a:buClr>
                <a:srgbClr val="8E0052"/>
              </a:buClr>
              <a:buFont typeface="Wingdings" panose="05000000000000000000" pitchFamily="2" charset="2"/>
              <a:buChar char="ü"/>
            </a:pPr>
            <a:r>
              <a:rPr lang="es-MX" sz="1467" dirty="0">
                <a:latin typeface="Montserrat" panose="00000500000000000000" pitchFamily="2" charset="0"/>
              </a:rPr>
              <a:t>Gestión de apoyos económicos  </a:t>
            </a:r>
          </a:p>
          <a:p>
            <a:pPr marL="554025" lvl="1" indent="-285744" algn="just">
              <a:buClr>
                <a:srgbClr val="8E0052"/>
              </a:buClr>
              <a:buFont typeface="Wingdings" panose="05000000000000000000" pitchFamily="2" charset="2"/>
              <a:buChar char="ü"/>
            </a:pPr>
            <a:r>
              <a:rPr lang="es-MX" sz="1467" dirty="0">
                <a:latin typeface="Montserrat" panose="00000500000000000000" pitchFamily="2" charset="0"/>
              </a:rPr>
              <a:t>Seguimiento en coordinación con CFE</a:t>
            </a:r>
          </a:p>
          <a:p>
            <a:pPr marL="554025" lvl="1" indent="-285744" algn="just">
              <a:buClr>
                <a:srgbClr val="8E0052"/>
              </a:buClr>
              <a:buFont typeface="Wingdings" panose="05000000000000000000" pitchFamily="2" charset="2"/>
              <a:buChar char="ü"/>
            </a:pPr>
            <a:r>
              <a:rPr lang="es-MX" sz="1467" dirty="0">
                <a:latin typeface="Montserrat" panose="00000500000000000000" pitchFamily="2" charset="0"/>
              </a:rPr>
              <a:t>Apoyo en la difusión de sus artesanías</a:t>
            </a:r>
          </a:p>
          <a:p>
            <a:pPr marL="268281" lvl="2" algn="just">
              <a:buClr>
                <a:srgbClr val="8E0052"/>
              </a:buClr>
            </a:pPr>
            <a:br>
              <a:rPr lang="es-ES" sz="1467" dirty="0">
                <a:latin typeface="Montserrat" panose="00000500000000000000" pitchFamily="2" charset="0"/>
              </a:rPr>
            </a:br>
            <a:endParaRPr lang="es-ES" sz="1467" b="1" dirty="0">
              <a:solidFill>
                <a:srgbClr val="961354"/>
              </a:solidFill>
              <a:latin typeface="Montserrat" panose="00000500000000000000" pitchFamily="2" charset="0"/>
            </a:endParaRPr>
          </a:p>
        </p:txBody>
      </p:sp>
      <p:sp>
        <p:nvSpPr>
          <p:cNvPr id="55" name="Rectángulo 54"/>
          <p:cNvSpPr/>
          <p:nvPr/>
        </p:nvSpPr>
        <p:spPr>
          <a:xfrm>
            <a:off x="911258" y="4935753"/>
            <a:ext cx="4894319" cy="461665"/>
          </a:xfrm>
          <a:prstGeom prst="rect">
            <a:avLst/>
          </a:prstGeom>
        </p:spPr>
        <p:txBody>
          <a:bodyPr wrap="square">
            <a:spAutoFit/>
          </a:bodyPr>
          <a:lstStyle/>
          <a:p>
            <a:pPr marL="268281" lvl="1">
              <a:buClr>
                <a:srgbClr val="8E0052"/>
              </a:buClr>
            </a:pPr>
            <a:r>
              <a:rPr lang="es-ES" sz="2400" b="1" dirty="0">
                <a:solidFill>
                  <a:schemeClr val="accent4">
                    <a:lumMod val="75000"/>
                  </a:schemeClr>
                </a:solidFill>
                <a:latin typeface="Montserrat" panose="00000500000000000000" pitchFamily="2" charset="0"/>
              </a:rPr>
              <a:t>Acciones Realizadas DGE</a:t>
            </a:r>
          </a:p>
        </p:txBody>
      </p:sp>
      <p:sp>
        <p:nvSpPr>
          <p:cNvPr id="56" name="Google Shape;855;p32"/>
          <p:cNvSpPr txBox="1">
            <a:spLocks/>
          </p:cNvSpPr>
          <p:nvPr/>
        </p:nvSpPr>
        <p:spPr>
          <a:xfrm>
            <a:off x="2231264" y="594856"/>
            <a:ext cx="8007638" cy="4172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Fira Sans Extra Condensed"/>
              <a:buNone/>
              <a:defRPr sz="4500" b="1" i="0" u="none" strike="noStrike" cap="none">
                <a:solidFill>
                  <a:schemeClr val="dk1"/>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9pPr>
          </a:lstStyle>
          <a:p>
            <a:r>
              <a:rPr lang="es-MX" sz="1800" b="1" dirty="0">
                <a:solidFill>
                  <a:schemeClr val="accent2">
                    <a:lumMod val="50000"/>
                  </a:schemeClr>
                </a:solidFill>
                <a:latin typeface="Helvetica" panose="020B0604020202020204" pitchFamily="34" charset="0"/>
                <a:cs typeface="Helvetica" panose="020B0604020202020204" pitchFamily="34" charset="0"/>
              </a:rPr>
              <a:t>4</a:t>
            </a:r>
          </a:p>
          <a:p>
            <a:endParaRPr lang="es-MX" sz="1800" dirty="0">
              <a:solidFill>
                <a:schemeClr val="accent2">
                  <a:lumMod val="50000"/>
                </a:schemeClr>
              </a:solidFill>
              <a:latin typeface="Helvetica" panose="020B0604020202020204" pitchFamily="34" charset="0"/>
              <a:cs typeface="Helvetica" panose="020B0604020202020204" pitchFamily="34" charset="0"/>
            </a:endParaRPr>
          </a:p>
          <a:p>
            <a:r>
              <a:rPr lang="es-MX" sz="1800" dirty="0">
                <a:solidFill>
                  <a:schemeClr val="accent2">
                    <a:lumMod val="50000"/>
                  </a:schemeClr>
                </a:solidFill>
                <a:latin typeface="Helvetica" panose="020B0604020202020204" pitchFamily="34" charset="0"/>
                <a:cs typeface="Helvetica" panose="020B0604020202020204" pitchFamily="34" charset="0"/>
              </a:rPr>
              <a:t>4. </a:t>
            </a:r>
            <a:r>
              <a:rPr lang="es-MX" sz="1800" b="1" dirty="0">
                <a:solidFill>
                  <a:schemeClr val="accent2">
                    <a:lumMod val="50000"/>
                  </a:schemeClr>
                </a:solidFill>
                <a:latin typeface="Helvetica" panose="020B0604020202020204" pitchFamily="34" charset="0"/>
                <a:cs typeface="Helvetica" panose="020B0604020202020204" pitchFamily="34" charset="0"/>
              </a:rPr>
              <a:t>Atención de pobreza energética en “Planes de Justicia” de pueblos originarios y poblaciones vulnerables</a:t>
            </a:r>
            <a:r>
              <a:rPr lang="es-MX" sz="2800" b="1" dirty="0">
                <a:solidFill>
                  <a:schemeClr val="accent2">
                    <a:lumMod val="50000"/>
                  </a:schemeClr>
                </a:solidFill>
                <a:latin typeface="Helvetica" panose="020B0604020202020204" pitchFamily="34" charset="0"/>
                <a:cs typeface="Helvetica" panose="020B0604020202020204" pitchFamily="34" charset="0"/>
              </a:rPr>
              <a:t>.</a:t>
            </a:r>
          </a:p>
          <a:p>
            <a:r>
              <a:rPr lang="es-MX" sz="1600" b="1" dirty="0">
                <a:solidFill>
                  <a:schemeClr val="accent4">
                    <a:lumMod val="75000"/>
                  </a:schemeClr>
                </a:solidFill>
                <a:latin typeface="Helvetica" panose="020B0604020202020204" pitchFamily="34" charset="0"/>
                <a:cs typeface="Helvetica" panose="020B0604020202020204" pitchFamily="34" charset="0"/>
              </a:rPr>
              <a:t>Acciones realizadas  2022</a:t>
            </a:r>
          </a:p>
          <a:p>
            <a:r>
              <a:rPr lang="es-MX" sz="2800" b="1" dirty="0">
                <a:solidFill>
                  <a:schemeClr val="accent2">
                    <a:lumMod val="50000"/>
                  </a:schemeClr>
                </a:solidFill>
                <a:latin typeface="Helvetica" panose="020B0604020202020204" pitchFamily="34" charset="0"/>
                <a:cs typeface="Helvetica" panose="020B0604020202020204" pitchFamily="34" charset="0"/>
              </a:rPr>
              <a:t> </a:t>
            </a:r>
          </a:p>
          <a:p>
            <a:endParaRPr lang="es-MX" sz="1600" spc="13" dirty="0">
              <a:solidFill>
                <a:srgbClr val="660033"/>
              </a:solidFill>
              <a:latin typeface="Montserrat" panose="00000500000000000000" pitchFamily="50" charset="0"/>
              <a:ea typeface="+mn-ea"/>
              <a:cs typeface="Calibri" panose="020F0502020204030204" pitchFamily="34" charset="0"/>
              <a:sym typeface="Arial"/>
            </a:endParaRPr>
          </a:p>
          <a:p>
            <a:endParaRPr lang="es-ES" sz="1600" b="0" spc="13" dirty="0">
              <a:solidFill>
                <a:srgbClr val="660033"/>
              </a:solidFill>
              <a:latin typeface="Montserrat" panose="00000500000000000000" pitchFamily="50" charset="0"/>
              <a:ea typeface="+mn-ea"/>
              <a:cs typeface="Calibri" panose="020F0502020204030204" pitchFamily="34" charset="0"/>
              <a:sym typeface="Arial"/>
            </a:endParaRPr>
          </a:p>
        </p:txBody>
      </p:sp>
      <p:pic>
        <p:nvPicPr>
          <p:cNvPr id="3" name="Google Shape;207;p11">
            <a:extLst>
              <a:ext uri="{FF2B5EF4-FFF2-40B4-BE49-F238E27FC236}">
                <a16:creationId xmlns:a16="http://schemas.microsoft.com/office/drawing/2014/main" id="{CBFD26DF-D0E4-87EE-D4EB-4F3AAB601A09}"/>
              </a:ext>
            </a:extLst>
          </p:cNvPr>
          <p:cNvPicPr/>
          <p:nvPr/>
        </p:nvPicPr>
        <p:blipFill rotWithShape="1">
          <a:blip r:embed="rId10">
            <a:alphaModFix/>
            <a:extLst>
              <a:ext uri="{28A0092B-C50C-407E-A947-70E740481C1C}">
                <a14:useLocalDpi xmlns:a14="http://schemas.microsoft.com/office/drawing/2010/main" val="0"/>
              </a:ext>
            </a:extLst>
          </a:blip>
          <a:srcRect/>
          <a:stretch/>
        </p:blipFill>
        <p:spPr>
          <a:xfrm>
            <a:off x="9270065" y="5940995"/>
            <a:ext cx="1494059" cy="958672"/>
          </a:xfrm>
          <a:prstGeom prst="rect">
            <a:avLst/>
          </a:prstGeom>
          <a:noFill/>
          <a:ln>
            <a:noFill/>
          </a:ln>
        </p:spPr>
      </p:pic>
      <p:pic>
        <p:nvPicPr>
          <p:cNvPr id="4" name="Google Shape;206;p11">
            <a:extLst>
              <a:ext uri="{FF2B5EF4-FFF2-40B4-BE49-F238E27FC236}">
                <a16:creationId xmlns:a16="http://schemas.microsoft.com/office/drawing/2014/main" id="{F4599482-688A-E3E6-24AA-CF828F4A9BCC}"/>
              </a:ext>
            </a:extLst>
          </p:cNvPr>
          <p:cNvPicPr/>
          <p:nvPr/>
        </p:nvPicPr>
        <p:blipFill rotWithShape="1">
          <a:blip r:embed="rId11">
            <a:alphaModFix/>
            <a:extLst>
              <a:ext uri="{28A0092B-C50C-407E-A947-70E740481C1C}">
                <a14:useLocalDpi xmlns:a14="http://schemas.microsoft.com/office/drawing/2010/main" val="0"/>
              </a:ext>
            </a:extLst>
          </a:blip>
          <a:srcRect/>
          <a:stretch/>
        </p:blipFill>
        <p:spPr>
          <a:xfrm>
            <a:off x="665598" y="18471"/>
            <a:ext cx="1388859" cy="1264067"/>
          </a:xfrm>
          <a:prstGeom prst="rect">
            <a:avLst/>
          </a:prstGeom>
          <a:noFill/>
          <a:ln>
            <a:noFill/>
          </a:ln>
        </p:spPr>
      </p:pic>
      <p:sp>
        <p:nvSpPr>
          <p:cNvPr id="11" name="Rectángulo 10">
            <a:extLst>
              <a:ext uri="{FF2B5EF4-FFF2-40B4-BE49-F238E27FC236}">
                <a16:creationId xmlns:a16="http://schemas.microsoft.com/office/drawing/2014/main" id="{FBCFD331-4D5B-D4E4-75BC-629D411B2A0B}"/>
              </a:ext>
            </a:extLst>
          </p:cNvPr>
          <p:cNvSpPr/>
          <p:nvPr/>
        </p:nvSpPr>
        <p:spPr>
          <a:xfrm>
            <a:off x="7322918" y="1629278"/>
            <a:ext cx="4114763" cy="338554"/>
          </a:xfrm>
          <a:prstGeom prst="rect">
            <a:avLst/>
          </a:prstGeom>
        </p:spPr>
        <p:txBody>
          <a:bodyPr wrap="square">
            <a:spAutoFit/>
          </a:bodyPr>
          <a:lstStyle/>
          <a:p>
            <a:pPr marL="268281" lvl="1" algn="ctr">
              <a:buClr>
                <a:srgbClr val="8E0052"/>
              </a:buClr>
            </a:pPr>
            <a:r>
              <a:rPr lang="es-ES" sz="1600" b="1" dirty="0">
                <a:solidFill>
                  <a:schemeClr val="accent4">
                    <a:lumMod val="75000"/>
                  </a:schemeClr>
                </a:solidFill>
                <a:latin typeface="Montserrat" panose="00000500000000000000" pitchFamily="2" charset="0"/>
              </a:rPr>
              <a:t>Rehabilitación de Plantas Solares</a:t>
            </a:r>
          </a:p>
        </p:txBody>
      </p:sp>
      <p:pic>
        <p:nvPicPr>
          <p:cNvPr id="13" name="Google Shape;203;p11">
            <a:extLst>
              <a:ext uri="{FF2B5EF4-FFF2-40B4-BE49-F238E27FC236}">
                <a16:creationId xmlns:a16="http://schemas.microsoft.com/office/drawing/2014/main" id="{70907733-00D4-D922-EFC8-4DC8D6F62F08}"/>
              </a:ext>
            </a:extLst>
          </p:cNvPr>
          <p:cNvPicPr preferRelativeResize="0"/>
          <p:nvPr/>
        </p:nvPicPr>
        <p:blipFill rotWithShape="1">
          <a:blip r:embed="rId5">
            <a:alphaModFix/>
            <a:extLst>
              <a:ext uri="{BEBA8EAE-BF5A-486C-A8C5-ECC9F3942E4B}">
                <a14:imgProps xmlns:a14="http://schemas.microsoft.com/office/drawing/2010/main">
                  <a14:imgLayer r:embed="rId6">
                    <a14:imgEffect>
                      <a14:brightnessContrast contrast="-100000"/>
                    </a14:imgEffect>
                  </a14:imgLayer>
                </a14:imgProps>
              </a:ext>
            </a:extLst>
          </a:blip>
          <a:srcRect l="1525" t="63229" r="759"/>
          <a:stretch/>
        </p:blipFill>
        <p:spPr>
          <a:xfrm rot="16200000">
            <a:off x="-2768069" y="3018498"/>
            <a:ext cx="6770785" cy="1146992"/>
          </a:xfrm>
          <a:prstGeom prst="rect">
            <a:avLst/>
          </a:prstGeom>
          <a:noFill/>
          <a:ln>
            <a:noFill/>
          </a:ln>
        </p:spPr>
      </p:pic>
      <p:pic>
        <p:nvPicPr>
          <p:cNvPr id="45" name="Imagen 44" descr="Imagen que contiene Logotipo&#10;&#10;Descripción generada automáticamente">
            <a:extLst>
              <a:ext uri="{FF2B5EF4-FFF2-40B4-BE49-F238E27FC236}">
                <a16:creationId xmlns:a16="http://schemas.microsoft.com/office/drawing/2014/main" id="{D4895BC5-665D-1352-1FCD-74E1EC7CCC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22180" y="9273"/>
            <a:ext cx="1207158" cy="1171165"/>
          </a:xfrm>
          <a:prstGeom prst="rect">
            <a:avLst/>
          </a:prstGeom>
        </p:spPr>
      </p:pic>
      <p:pic>
        <p:nvPicPr>
          <p:cNvPr id="47" name="Imagen 46">
            <a:extLst>
              <a:ext uri="{FF2B5EF4-FFF2-40B4-BE49-F238E27FC236}">
                <a16:creationId xmlns:a16="http://schemas.microsoft.com/office/drawing/2014/main" id="{A3F69D79-CDEF-F2A0-D856-F2069EB1B703}"/>
              </a:ext>
            </a:extLst>
          </p:cNvPr>
          <p:cNvPicPr>
            <a:picLocks noChangeAspect="1"/>
          </p:cNvPicPr>
          <p:nvPr/>
        </p:nvPicPr>
        <p:blipFill>
          <a:blip r:embed="rId13">
            <a:duotone>
              <a:schemeClr val="accent4">
                <a:shade val="45000"/>
                <a:satMod val="135000"/>
              </a:schemeClr>
              <a:prstClr val="white"/>
            </a:duotone>
          </a:blip>
          <a:stretch>
            <a:fillRect/>
          </a:stretch>
        </p:blipFill>
        <p:spPr>
          <a:xfrm>
            <a:off x="5484874" y="5873244"/>
            <a:ext cx="971462" cy="971462"/>
          </a:xfrm>
          <a:prstGeom prst="rect">
            <a:avLst/>
          </a:prstGeom>
        </p:spPr>
      </p:pic>
      <p:pic>
        <p:nvPicPr>
          <p:cNvPr id="57" name="Imagen 56">
            <a:extLst>
              <a:ext uri="{FF2B5EF4-FFF2-40B4-BE49-F238E27FC236}">
                <a16:creationId xmlns:a16="http://schemas.microsoft.com/office/drawing/2014/main" id="{A17D7CE2-B368-DA6A-189B-3B0A1BEA0121}"/>
              </a:ext>
            </a:extLst>
          </p:cNvPr>
          <p:cNvPicPr>
            <a:picLocks noChangeAspect="1"/>
          </p:cNvPicPr>
          <p:nvPr/>
        </p:nvPicPr>
        <p:blipFill rotWithShape="1">
          <a:blip r:embed="rId14"/>
          <a:srcRect l="11645" t="11828" r="12782" b="18626"/>
          <a:stretch/>
        </p:blipFill>
        <p:spPr>
          <a:xfrm>
            <a:off x="7204066" y="5969742"/>
            <a:ext cx="902220" cy="830251"/>
          </a:xfrm>
          <a:prstGeom prst="rect">
            <a:avLst/>
          </a:prstGeom>
        </p:spPr>
      </p:pic>
      <p:sp>
        <p:nvSpPr>
          <p:cNvPr id="58" name="Rectángulo 57">
            <a:extLst>
              <a:ext uri="{FF2B5EF4-FFF2-40B4-BE49-F238E27FC236}">
                <a16:creationId xmlns:a16="http://schemas.microsoft.com/office/drawing/2014/main" id="{BD93A5C6-3190-FDA2-933E-4A0E5985FF1B}"/>
              </a:ext>
            </a:extLst>
          </p:cNvPr>
          <p:cNvSpPr/>
          <p:nvPr/>
        </p:nvSpPr>
        <p:spPr>
          <a:xfrm>
            <a:off x="5544978" y="5490079"/>
            <a:ext cx="4114763" cy="400110"/>
          </a:xfrm>
          <a:prstGeom prst="rect">
            <a:avLst/>
          </a:prstGeom>
        </p:spPr>
        <p:txBody>
          <a:bodyPr wrap="square">
            <a:spAutoFit/>
          </a:bodyPr>
          <a:lstStyle/>
          <a:p>
            <a:pPr marL="268281" lvl="1">
              <a:buClr>
                <a:srgbClr val="8E0052"/>
              </a:buClr>
            </a:pPr>
            <a:r>
              <a:rPr lang="es-ES" sz="2000" b="1" dirty="0">
                <a:solidFill>
                  <a:schemeClr val="accent2">
                    <a:lumMod val="75000"/>
                  </a:schemeClr>
                </a:solidFill>
                <a:latin typeface="Montserrat" panose="00000500000000000000" pitchFamily="2" charset="0"/>
              </a:rPr>
              <a:t>Impactos</a:t>
            </a:r>
          </a:p>
        </p:txBody>
      </p:sp>
      <p:sp>
        <p:nvSpPr>
          <p:cNvPr id="2" name="Título 1">
            <a:extLst>
              <a:ext uri="{FF2B5EF4-FFF2-40B4-BE49-F238E27FC236}">
                <a16:creationId xmlns:a16="http://schemas.microsoft.com/office/drawing/2014/main" id="{842CB0A9-89CF-D335-9F69-65F4D06316C9}"/>
              </a:ext>
            </a:extLst>
          </p:cNvPr>
          <p:cNvSpPr txBox="1">
            <a:spLocks/>
          </p:cNvSpPr>
          <p:nvPr/>
        </p:nvSpPr>
        <p:spPr>
          <a:xfrm>
            <a:off x="813915" y="541986"/>
            <a:ext cx="7663073" cy="9103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400" b="1" dirty="0">
              <a:solidFill>
                <a:schemeClr val="accent4">
                  <a:lumMod val="50000"/>
                </a:schemeClr>
              </a:solidFill>
            </a:endParaRPr>
          </a:p>
        </p:txBody>
      </p:sp>
      <p:pic>
        <p:nvPicPr>
          <p:cNvPr id="9" name="Imagen 8">
            <a:extLst>
              <a:ext uri="{FF2B5EF4-FFF2-40B4-BE49-F238E27FC236}">
                <a16:creationId xmlns:a16="http://schemas.microsoft.com/office/drawing/2014/main" id="{7063D671-3B3A-8F00-8D04-A7B6E0FB06C0}"/>
              </a:ext>
            </a:extLst>
          </p:cNvPr>
          <p:cNvPicPr>
            <a:picLocks noChangeAspect="1"/>
          </p:cNvPicPr>
          <p:nvPr/>
        </p:nvPicPr>
        <p:blipFill>
          <a:blip r:embed="rId15">
            <a:alphaModFix/>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6512726" y="5990314"/>
            <a:ext cx="849256" cy="849256"/>
          </a:xfrm>
          <a:prstGeom prst="rect">
            <a:avLst/>
          </a:prstGeom>
        </p:spPr>
      </p:pic>
      <p:sp>
        <p:nvSpPr>
          <p:cNvPr id="14" name="CuadroTexto 13">
            <a:extLst>
              <a:ext uri="{FF2B5EF4-FFF2-40B4-BE49-F238E27FC236}">
                <a16:creationId xmlns:a16="http://schemas.microsoft.com/office/drawing/2014/main" id="{7561C1EC-FFC6-8982-2EB4-461639653969}"/>
              </a:ext>
            </a:extLst>
          </p:cNvPr>
          <p:cNvSpPr txBox="1"/>
          <p:nvPr/>
        </p:nvSpPr>
        <p:spPr>
          <a:xfrm>
            <a:off x="1221804" y="1465350"/>
            <a:ext cx="6024184" cy="1077218"/>
          </a:xfrm>
          <a:prstGeom prst="rect">
            <a:avLst/>
          </a:prstGeom>
          <a:noFill/>
        </p:spPr>
        <p:txBody>
          <a:bodyPr wrap="square" rtlCol="0">
            <a:spAutoFit/>
          </a:bodyPr>
          <a:lstStyle/>
          <a:p>
            <a:pPr algn="ctr"/>
            <a:r>
              <a:rPr lang="es-ES" sz="1600" dirty="0">
                <a:solidFill>
                  <a:prstClr val="black"/>
                </a:solidFill>
                <a:latin typeface="Calibri"/>
                <a:cs typeface="+mn-cs"/>
              </a:rPr>
              <a:t>En el marco del Plan de Justicia del Pueblo Seri (COMCA’AC) uno de los compromisos prioritarios del gobernador de Sonora Dr. Alfonso Durazo Montaño con los pueblos originarios, </a:t>
            </a:r>
            <a:br>
              <a:rPr lang="es-MX" sz="1600" dirty="0">
                <a:solidFill>
                  <a:prstClr val="black"/>
                </a:solidFill>
                <a:latin typeface="Calibri"/>
                <a:cs typeface="+mn-cs"/>
              </a:rPr>
            </a:br>
            <a:r>
              <a:rPr lang="es-MX" altLang="en-US" sz="1600" dirty="0">
                <a:solidFill>
                  <a:srgbClr val="000000"/>
                </a:solidFill>
                <a:latin typeface="Calibri" panose="020F0502020204030204" pitchFamily="34" charset="0"/>
              </a:rPr>
              <a:t>Fomentar la independencia energética</a:t>
            </a:r>
            <a:endParaRPr lang="es-MX" sz="1600" dirty="0"/>
          </a:p>
        </p:txBody>
      </p:sp>
      <p:pic>
        <p:nvPicPr>
          <p:cNvPr id="16" name="Picture 2" descr="Ver las imágenes de origen">
            <a:extLst>
              <a:ext uri="{FF2B5EF4-FFF2-40B4-BE49-F238E27FC236}">
                <a16:creationId xmlns:a16="http://schemas.microsoft.com/office/drawing/2014/main" id="{30759137-E7DB-24EB-260B-2699CA67FE22}"/>
              </a:ext>
            </a:extLst>
          </p:cNvPr>
          <p:cNvPicPr>
            <a:picLocks noChangeAspect="1" noChangeArrowheads="1"/>
          </p:cNvPicPr>
          <p:nvPr/>
        </p:nvPicPr>
        <p:blipFill>
          <a:blip r:embed="rId17">
            <a:duotone>
              <a:schemeClr val="accent2">
                <a:shade val="45000"/>
                <a:satMod val="135000"/>
              </a:schemeClr>
              <a:prstClr val="white"/>
            </a:duotone>
            <a:extLst>
              <a:ext uri="{BEBA8EAE-BF5A-486C-A8C5-ECC9F3942E4B}">
                <a14:imgProps xmlns:a14="http://schemas.microsoft.com/office/drawing/2010/main">
                  <a14:imgLayer r:embed="rId18">
                    <a14:imgEffect>
                      <a14:saturation sat="400000"/>
                    </a14:imgEffect>
                    <a14:imgEffect>
                      <a14:brightnessContrast contrast="-8000"/>
                    </a14:imgEffect>
                  </a14:imgLayer>
                </a14:imgProps>
              </a:ext>
              <a:ext uri="{28A0092B-C50C-407E-A947-70E740481C1C}">
                <a14:useLocalDpi xmlns:a14="http://schemas.microsoft.com/office/drawing/2010/main" val="0"/>
              </a:ext>
            </a:extLst>
          </a:blip>
          <a:srcRect/>
          <a:stretch>
            <a:fillRect/>
          </a:stretch>
        </p:blipFill>
        <p:spPr bwMode="auto">
          <a:xfrm>
            <a:off x="7950908" y="4259278"/>
            <a:ext cx="983247" cy="983247"/>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51BEB979-5A90-3505-7F1C-DB5B0B6D1BF4}"/>
              </a:ext>
            </a:extLst>
          </p:cNvPr>
          <p:cNvSpPr txBox="1"/>
          <p:nvPr/>
        </p:nvSpPr>
        <p:spPr>
          <a:xfrm>
            <a:off x="7742886" y="5034804"/>
            <a:ext cx="1884092" cy="830997"/>
          </a:xfrm>
          <a:prstGeom prst="rect">
            <a:avLst/>
          </a:prstGeom>
          <a:noFill/>
        </p:spPr>
        <p:txBody>
          <a:bodyPr wrap="square">
            <a:spAutoFit/>
          </a:bodyPr>
          <a:lstStyle/>
          <a:p>
            <a:r>
              <a:rPr lang="en-US" sz="1200" b="1" dirty="0">
                <a:solidFill>
                  <a:schemeClr val="accent4">
                    <a:lumMod val="50000"/>
                  </a:schemeClr>
                </a:solidFill>
                <a:latin typeface="Montserrat" panose="00000500000000000000" pitchFamily="50" charset="0"/>
              </a:rPr>
              <a:t> </a:t>
            </a:r>
            <a:r>
              <a:rPr lang="en-US" sz="1200" b="1" dirty="0">
                <a:latin typeface="Montserrat" panose="00000500000000000000" pitchFamily="50" charset="0"/>
              </a:rPr>
              <a:t>Inversion en apoyo economicos en Vivienda </a:t>
            </a:r>
          </a:p>
          <a:p>
            <a:r>
              <a:rPr lang="en-US" sz="1200" b="1" dirty="0">
                <a:solidFill>
                  <a:schemeClr val="accent4">
                    <a:lumMod val="50000"/>
                  </a:schemeClr>
                </a:solidFill>
                <a:latin typeface="Montserrat" panose="00000500000000000000" pitchFamily="50" charset="0"/>
              </a:rPr>
              <a:t>$ 74 mil </a:t>
            </a:r>
          </a:p>
        </p:txBody>
      </p:sp>
      <p:sp>
        <p:nvSpPr>
          <p:cNvPr id="10" name="CuadroTexto 9">
            <a:extLst>
              <a:ext uri="{FF2B5EF4-FFF2-40B4-BE49-F238E27FC236}">
                <a16:creationId xmlns:a16="http://schemas.microsoft.com/office/drawing/2014/main" id="{C60E48A8-348D-4209-9AB3-37810200ADCD}"/>
              </a:ext>
            </a:extLst>
          </p:cNvPr>
          <p:cNvSpPr txBox="1"/>
          <p:nvPr/>
        </p:nvSpPr>
        <p:spPr>
          <a:xfrm>
            <a:off x="10122180" y="858982"/>
            <a:ext cx="184731" cy="369332"/>
          </a:xfrm>
          <a:prstGeom prst="rect">
            <a:avLst/>
          </a:prstGeom>
          <a:noFill/>
        </p:spPr>
        <p:txBody>
          <a:bodyPr wrap="none" rtlCol="0">
            <a:spAutoFit/>
          </a:bodyPr>
          <a:lstStyle/>
          <a:p>
            <a:endParaRPr lang="en-US" dirty="0"/>
          </a:p>
        </p:txBody>
      </p:sp>
      <p:pic>
        <p:nvPicPr>
          <p:cNvPr id="28" name="Imagen 27">
            <a:extLst>
              <a:ext uri="{FF2B5EF4-FFF2-40B4-BE49-F238E27FC236}">
                <a16:creationId xmlns:a16="http://schemas.microsoft.com/office/drawing/2014/main" id="{3881E1EC-C512-48E7-8905-4400EB32AF31}"/>
              </a:ext>
            </a:extLst>
          </p:cNvPr>
          <p:cNvPicPr>
            <a:picLocks noChangeAspect="1"/>
          </p:cNvPicPr>
          <p:nvPr/>
        </p:nvPicPr>
        <p:blipFill rotWithShape="1">
          <a:blip r:embed="rId19"/>
          <a:srcRect t="3311" r="4332" b="10313"/>
          <a:stretch/>
        </p:blipFill>
        <p:spPr>
          <a:xfrm flipH="1">
            <a:off x="5544978" y="2822102"/>
            <a:ext cx="1777940" cy="1642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2613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6" name="Google Shape;64;p13" descr="Picture 2">
            <a:extLst>
              <a:ext uri="{FF2B5EF4-FFF2-40B4-BE49-F238E27FC236}">
                <a16:creationId xmlns:a16="http://schemas.microsoft.com/office/drawing/2014/main" id="{D06F02D2-8B4C-3B09-6F2E-2B456379F8DF}"/>
              </a:ext>
            </a:extLst>
          </p:cNvPr>
          <p:cNvPicPr preferRelativeResize="0"/>
          <p:nvPr/>
        </p:nvPicPr>
        <p:blipFill rotWithShape="1">
          <a:blip r:embed="rId3">
            <a:alphaModFix/>
          </a:blip>
          <a:srcRect t="76126"/>
          <a:stretch/>
        </p:blipFill>
        <p:spPr>
          <a:xfrm>
            <a:off x="1" y="5516563"/>
            <a:ext cx="12192001" cy="1341440"/>
          </a:xfrm>
          <a:prstGeom prst="rect">
            <a:avLst/>
          </a:prstGeom>
          <a:noFill/>
          <a:ln>
            <a:noFill/>
          </a:ln>
        </p:spPr>
      </p:pic>
      <p:sp>
        <p:nvSpPr>
          <p:cNvPr id="113" name="Google Shape;113;p20"/>
          <p:cNvSpPr txBox="1">
            <a:spLocks noGrp="1"/>
          </p:cNvSpPr>
          <p:nvPr>
            <p:ph type="title"/>
          </p:nvPr>
        </p:nvSpPr>
        <p:spPr>
          <a:xfrm>
            <a:off x="257833" y="357425"/>
            <a:ext cx="11682585" cy="763600"/>
          </a:xfrm>
          <a:prstGeom prst="rect">
            <a:avLst/>
          </a:prstGeom>
        </p:spPr>
        <p:txBody>
          <a:bodyPr spcFirstLastPara="1" vert="horz" wrap="square" lIns="121900" tIns="121900" rIns="121900" bIns="121900" rtlCol="0" anchor="t" anchorCtr="0">
            <a:noAutofit/>
          </a:bodyPr>
          <a:lstStyle/>
          <a:p>
            <a:pPr algn="just">
              <a:spcBef>
                <a:spcPts val="0"/>
              </a:spcBef>
              <a:buSzPts val="990"/>
            </a:pPr>
            <a:r>
              <a:rPr lang="es-MX" sz="2427" b="1" dirty="0">
                <a:solidFill>
                  <a:srgbClr val="C00000"/>
                </a:solidFill>
              </a:rPr>
              <a:t>Sistema Agrovoltaico</a:t>
            </a:r>
            <a:endParaRPr sz="2427" b="1" dirty="0">
              <a:solidFill>
                <a:srgbClr val="C00000"/>
              </a:solidFill>
            </a:endParaRPr>
          </a:p>
        </p:txBody>
      </p:sp>
      <p:sp>
        <p:nvSpPr>
          <p:cNvPr id="114" name="Google Shape;114;p20"/>
          <p:cNvSpPr/>
          <p:nvPr/>
        </p:nvSpPr>
        <p:spPr>
          <a:xfrm rot="5400000">
            <a:off x="5838133" y="483000"/>
            <a:ext cx="536800" cy="12213200"/>
          </a:xfrm>
          <a:prstGeom prst="rect">
            <a:avLst/>
          </a:prstGeom>
          <a:gradFill>
            <a:gsLst>
              <a:gs pos="0">
                <a:srgbClr val="B94546"/>
              </a:gs>
              <a:gs pos="52000">
                <a:srgbClr val="8A2C3E"/>
              </a:gs>
              <a:gs pos="100000">
                <a:srgbClr val="470336"/>
              </a:gs>
            </a:gsLst>
            <a:lin ang="599887" scaled="0"/>
          </a:gradFill>
          <a:ln>
            <a:noFill/>
          </a:ln>
        </p:spPr>
        <p:txBody>
          <a:bodyPr spcFirstLastPara="1" wrap="square" lIns="121900" tIns="60933" rIns="121900" bIns="60933" anchor="ctr" anchorCtr="0">
            <a:noAutofit/>
          </a:bodyPr>
          <a:lstStyle/>
          <a:p>
            <a:pPr algn="ctr">
              <a:buClr>
                <a:srgbClr val="000000"/>
              </a:buClr>
              <a:buSzPts val="1800"/>
            </a:pPr>
            <a:endParaRPr sz="2400">
              <a:solidFill>
                <a:srgbClr val="FFFFFF"/>
              </a:solidFill>
              <a:latin typeface="Calibri"/>
              <a:ea typeface="Calibri"/>
              <a:cs typeface="Calibri"/>
              <a:sym typeface="Calibri"/>
            </a:endParaRPr>
          </a:p>
        </p:txBody>
      </p:sp>
      <p:sp>
        <p:nvSpPr>
          <p:cNvPr id="3" name="CuadroTexto 2">
            <a:extLst>
              <a:ext uri="{FF2B5EF4-FFF2-40B4-BE49-F238E27FC236}">
                <a16:creationId xmlns:a16="http://schemas.microsoft.com/office/drawing/2014/main" id="{1BBB4C5F-98E7-1B89-4675-BEAA580DF9C2}"/>
              </a:ext>
            </a:extLst>
          </p:cNvPr>
          <p:cNvSpPr txBox="1"/>
          <p:nvPr/>
        </p:nvSpPr>
        <p:spPr>
          <a:xfrm>
            <a:off x="440664" y="1121026"/>
            <a:ext cx="6516520" cy="4661276"/>
          </a:xfrm>
          <a:prstGeom prst="rect">
            <a:avLst/>
          </a:prstGeom>
          <a:noFill/>
        </p:spPr>
        <p:txBody>
          <a:bodyPr wrap="square" rtlCol="0">
            <a:spAutoFit/>
          </a:bodyPr>
          <a:lstStyle/>
          <a:p>
            <a:pPr algn="just">
              <a:lnSpc>
                <a:spcPct val="150000"/>
              </a:lnSpc>
            </a:pPr>
            <a:r>
              <a:rPr lang="es-MX" sz="2000" dirty="0"/>
              <a:t>Este sistema agrovoltaico tiene como objetivo un doble propósito el cual consiste en producir energía y mejorar las condiciones de cultivo en las horas más críticas de radiación solar, dicho sistema de manera individual tendrá un impacto social hacia una vivienda en la cual habiten 4 personas, dicho prototipo se muestra en la imagen de la derecha el cual dispone de 4.4 m² para cultivar bajo mejores condiciones de radiación solar. También se consideran la opciones de una estructura con madera o una prefabricada las cuales minimizarían los costos del proyecto.</a:t>
            </a:r>
          </a:p>
        </p:txBody>
      </p:sp>
      <p:pic>
        <p:nvPicPr>
          <p:cNvPr id="5" name="Imagen 4">
            <a:extLst>
              <a:ext uri="{FF2B5EF4-FFF2-40B4-BE49-F238E27FC236}">
                <a16:creationId xmlns:a16="http://schemas.microsoft.com/office/drawing/2014/main" id="{CE378B01-A762-6F57-2B38-16FD3446F192}"/>
              </a:ext>
            </a:extLst>
          </p:cNvPr>
          <p:cNvPicPr>
            <a:picLocks noChangeAspect="1"/>
          </p:cNvPicPr>
          <p:nvPr/>
        </p:nvPicPr>
        <p:blipFill>
          <a:blip r:embed="rId4"/>
          <a:stretch>
            <a:fillRect/>
          </a:stretch>
        </p:blipFill>
        <p:spPr>
          <a:xfrm>
            <a:off x="7299712" y="859265"/>
            <a:ext cx="4446328" cy="3815148"/>
          </a:xfrm>
          <a:prstGeom prst="rect">
            <a:avLst/>
          </a:prstGeom>
        </p:spPr>
      </p:pic>
    </p:spTree>
    <p:extLst>
      <p:ext uri="{BB962C8B-B14F-4D97-AF65-F5344CB8AC3E}">
        <p14:creationId xmlns:p14="http://schemas.microsoft.com/office/powerpoint/2010/main" val="12949740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FAA2B06-FA53-4A2D-9FFB-DD683FDBC4DD}"/>
              </a:ext>
            </a:extLst>
          </p:cNvPr>
          <p:cNvPicPr>
            <a:picLocks noChangeAspect="1"/>
          </p:cNvPicPr>
          <p:nvPr/>
        </p:nvPicPr>
        <p:blipFill rotWithShape="1">
          <a:blip r:embed="rId2"/>
          <a:srcRect t="10601" b="8363"/>
          <a:stretch/>
        </p:blipFill>
        <p:spPr>
          <a:xfrm>
            <a:off x="2040835" y="1828800"/>
            <a:ext cx="7500730" cy="4558748"/>
          </a:xfrm>
          <a:prstGeom prst="rect">
            <a:avLst/>
          </a:prstGeom>
        </p:spPr>
      </p:pic>
      <p:sp>
        <p:nvSpPr>
          <p:cNvPr id="3" name="CuadroTexto 2">
            <a:extLst>
              <a:ext uri="{FF2B5EF4-FFF2-40B4-BE49-F238E27FC236}">
                <a16:creationId xmlns:a16="http://schemas.microsoft.com/office/drawing/2014/main" id="{CF462961-3916-4EFC-9D9C-1E12012FB879}"/>
              </a:ext>
            </a:extLst>
          </p:cNvPr>
          <p:cNvSpPr txBox="1"/>
          <p:nvPr/>
        </p:nvSpPr>
        <p:spPr>
          <a:xfrm>
            <a:off x="1818253" y="198782"/>
            <a:ext cx="8244373" cy="646331"/>
          </a:xfrm>
          <a:prstGeom prst="rect">
            <a:avLst/>
          </a:prstGeom>
          <a:noFill/>
        </p:spPr>
        <p:txBody>
          <a:bodyPr wrap="none" rtlCol="0">
            <a:spAutoFit/>
          </a:bodyPr>
          <a:lstStyle/>
          <a:p>
            <a:r>
              <a:rPr lang="es-MX" dirty="0"/>
              <a:t>Convenio de colaboración entre CONACYT-INSTITUCIONES DE INVESTIGACIÓN-DGE</a:t>
            </a:r>
          </a:p>
          <a:p>
            <a:r>
              <a:rPr lang="es-MX" dirty="0"/>
              <a:t>Para el desarrollo de tecnología sustentable para la producción de energía y alimentos</a:t>
            </a:r>
          </a:p>
        </p:txBody>
      </p:sp>
    </p:spTree>
    <p:extLst>
      <p:ext uri="{BB962C8B-B14F-4D97-AF65-F5344CB8AC3E}">
        <p14:creationId xmlns:p14="http://schemas.microsoft.com/office/powerpoint/2010/main" val="1123279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a:extLst>
              <a:ext uri="{FF2B5EF4-FFF2-40B4-BE49-F238E27FC236}">
                <a16:creationId xmlns:a16="http://schemas.microsoft.com/office/drawing/2014/main" id="{4A68A63C-391F-48BE-A80C-38929F5C48F2}"/>
              </a:ext>
            </a:extLst>
          </p:cNvPr>
          <p:cNvSpPr txBox="1"/>
          <p:nvPr/>
        </p:nvSpPr>
        <p:spPr>
          <a:xfrm>
            <a:off x="1775975" y="2865020"/>
            <a:ext cx="8496944" cy="2308324"/>
          </a:xfrm>
          <a:prstGeom prst="rect">
            <a:avLst/>
          </a:prstGeom>
          <a:noFill/>
        </p:spPr>
        <p:txBody>
          <a:bodyPr wrap="square">
            <a:spAutoFit/>
          </a:bodyPr>
          <a:lstStyle/>
          <a:p>
            <a:pPr algn="just" eaLnBrk="1" hangingPunct="1">
              <a:defRPr/>
            </a:pPr>
            <a:r>
              <a:rPr lang="es-MX" sz="2400" dirty="0">
                <a:solidFill>
                  <a:srgbClr val="ED7D31">
                    <a:lumMod val="75000"/>
                  </a:srgbClr>
                </a:solidFill>
                <a:latin typeface="Helvetica" panose="020B0604020202020204" pitchFamily="34" charset="0"/>
                <a:cs typeface="Helvetica" panose="020B0604020202020204" pitchFamily="34" charset="0"/>
              </a:rPr>
              <a:t>En el marco del </a:t>
            </a:r>
            <a:r>
              <a:rPr lang="es-MX" sz="2400" b="1" dirty="0">
                <a:solidFill>
                  <a:srgbClr val="ED7D31">
                    <a:lumMod val="75000"/>
                  </a:srgbClr>
                </a:solidFill>
                <a:latin typeface="Helvetica" panose="020B0604020202020204" pitchFamily="34" charset="0"/>
                <a:cs typeface="Helvetica" panose="020B0604020202020204" pitchFamily="34" charset="0"/>
              </a:rPr>
              <a:t>Plan Sonora de Energías Sustentables,</a:t>
            </a:r>
            <a:r>
              <a:rPr lang="es-MX" sz="2400" dirty="0">
                <a:solidFill>
                  <a:srgbClr val="ED7D31">
                    <a:lumMod val="75000"/>
                  </a:srgbClr>
                </a:solidFill>
                <a:latin typeface="Helvetica" panose="020B0604020202020204" pitchFamily="34" charset="0"/>
                <a:cs typeface="Helvetica" panose="020B0604020202020204" pitchFamily="34" charset="0"/>
              </a:rPr>
              <a:t> fortalecer los compromisos de la entidad en materia de transición energética, multiplicar las oportunidades de inversión en el sector, impulsar el empleo y el bienestar de la población; garantizando la soberanía de la nación  sobre nuestros recursos energéticos naturales.</a:t>
            </a:r>
            <a:endParaRPr lang="es-MX" sz="2400" b="1" dirty="0">
              <a:solidFill>
                <a:schemeClr val="tx1">
                  <a:lumMod val="65000"/>
                  <a:lumOff val="35000"/>
                </a:schemeClr>
              </a:solidFill>
            </a:endParaRPr>
          </a:p>
        </p:txBody>
      </p:sp>
      <p:pic>
        <p:nvPicPr>
          <p:cNvPr id="3077" name="image4.jpeg">
            <a:extLst>
              <a:ext uri="{FF2B5EF4-FFF2-40B4-BE49-F238E27FC236}">
                <a16:creationId xmlns:a16="http://schemas.microsoft.com/office/drawing/2014/main" id="{DBD52CFB-256D-40D4-8229-477CD1C92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892" y="326263"/>
            <a:ext cx="1438487" cy="14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8" name="Group 8">
            <a:extLst>
              <a:ext uri="{FF2B5EF4-FFF2-40B4-BE49-F238E27FC236}">
                <a16:creationId xmlns:a16="http://schemas.microsoft.com/office/drawing/2014/main" id="{865BC203-8D50-478D-B214-B538F9B33F88}"/>
              </a:ext>
            </a:extLst>
          </p:cNvPr>
          <p:cNvGrpSpPr>
            <a:grpSpLocks/>
          </p:cNvGrpSpPr>
          <p:nvPr/>
        </p:nvGrpSpPr>
        <p:grpSpPr bwMode="auto">
          <a:xfrm>
            <a:off x="2210637" y="5301451"/>
            <a:ext cx="7772400" cy="1554162"/>
            <a:chOff x="0" y="13392"/>
            <a:chExt cx="12240" cy="2448"/>
          </a:xfrm>
        </p:grpSpPr>
        <p:pic>
          <p:nvPicPr>
            <p:cNvPr id="3080" name="Picture 9">
              <a:extLst>
                <a:ext uri="{FF2B5EF4-FFF2-40B4-BE49-F238E27FC236}">
                  <a16:creationId xmlns:a16="http://schemas.microsoft.com/office/drawing/2014/main" id="{907D4BEA-0EB0-409E-BF43-DC1ACECCE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16"/>
              <a:ext cx="12240" cy="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0">
              <a:extLst>
                <a:ext uri="{FF2B5EF4-FFF2-40B4-BE49-F238E27FC236}">
                  <a16:creationId xmlns:a16="http://schemas.microsoft.com/office/drawing/2014/main" id="{D07DC45F-E1FC-4235-940A-EF8CF82D4A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 y="13392"/>
              <a:ext cx="2596" cy="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CuadroTexto 1">
            <a:extLst>
              <a:ext uri="{FF2B5EF4-FFF2-40B4-BE49-F238E27FC236}">
                <a16:creationId xmlns:a16="http://schemas.microsoft.com/office/drawing/2014/main" id="{B3C8A9BD-78B2-8476-ED94-91AB77256CC1}"/>
              </a:ext>
            </a:extLst>
          </p:cNvPr>
          <p:cNvSpPr txBox="1"/>
          <p:nvPr/>
        </p:nvSpPr>
        <p:spPr>
          <a:xfrm>
            <a:off x="1808374" y="2111241"/>
            <a:ext cx="4565921" cy="584775"/>
          </a:xfrm>
          <a:prstGeom prst="rect">
            <a:avLst/>
          </a:prstGeom>
          <a:noFill/>
        </p:spPr>
        <p:txBody>
          <a:bodyPr wrap="square" rtlCol="0">
            <a:spAutoFit/>
          </a:bodyPr>
          <a:lstStyle/>
          <a:p>
            <a:r>
              <a:rPr lang="es-MX" sz="3200" dirty="0">
                <a:solidFill>
                  <a:srgbClr val="ED7D31">
                    <a:lumMod val="75000"/>
                  </a:srgbClr>
                </a:solidFill>
                <a:latin typeface="Helvetica" panose="020B0604020202020204" pitchFamily="34" charset="0"/>
                <a:cs typeface="Helvetica" panose="020B0604020202020204" pitchFamily="34" charset="0"/>
              </a:rPr>
              <a:t>Visión        2023</a:t>
            </a:r>
          </a:p>
        </p:txBody>
      </p:sp>
      <p:pic>
        <p:nvPicPr>
          <p:cNvPr id="3" name="Imagen 2" descr="Imagen que contiene Logotipo&#10;&#10;Descripción generada automáticamente">
            <a:extLst>
              <a:ext uri="{FF2B5EF4-FFF2-40B4-BE49-F238E27FC236}">
                <a16:creationId xmlns:a16="http://schemas.microsoft.com/office/drawing/2014/main" id="{C952FEB3-B443-90B5-B792-A1AC07C126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345" y="296219"/>
            <a:ext cx="1107137" cy="1073853"/>
          </a:xfrm>
          <a:prstGeom prst="rect">
            <a:avLst/>
          </a:prstGeom>
        </p:spPr>
      </p:pic>
    </p:spTree>
    <p:extLst>
      <p:ext uri="{BB962C8B-B14F-4D97-AF65-F5344CB8AC3E}">
        <p14:creationId xmlns:p14="http://schemas.microsoft.com/office/powerpoint/2010/main" val="598317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671144"/>
            <a:ext cx="12192000" cy="11868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428" y="5615500"/>
            <a:ext cx="2133812" cy="1301625"/>
          </a:xfrm>
          <a:prstGeom prst="rect">
            <a:avLst/>
          </a:prstGeom>
        </p:spPr>
      </p:pic>
      <p:grpSp>
        <p:nvGrpSpPr>
          <p:cNvPr id="4" name="Grupo 3">
            <a:extLst>
              <a:ext uri="{FF2B5EF4-FFF2-40B4-BE49-F238E27FC236}">
                <a16:creationId xmlns:a16="http://schemas.microsoft.com/office/drawing/2014/main" id="{D391AF63-D380-4C81-B3AB-CFAC50DC87F6}"/>
              </a:ext>
            </a:extLst>
          </p:cNvPr>
          <p:cNvGrpSpPr/>
          <p:nvPr/>
        </p:nvGrpSpPr>
        <p:grpSpPr>
          <a:xfrm>
            <a:off x="1515253" y="1412226"/>
            <a:ext cx="9838547" cy="3715441"/>
            <a:chOff x="2982877" y="1876108"/>
            <a:chExt cx="7442200" cy="3404785"/>
          </a:xfrm>
        </p:grpSpPr>
        <p:sp>
          <p:nvSpPr>
            <p:cNvPr id="3" name="7 CuadroTexto"/>
            <p:cNvSpPr txBox="1"/>
            <p:nvPr/>
          </p:nvSpPr>
          <p:spPr>
            <a:xfrm>
              <a:off x="2982877" y="1876108"/>
              <a:ext cx="7442200" cy="3404785"/>
            </a:xfrm>
            <a:prstGeom prst="rect">
              <a:avLst/>
            </a:prstGeom>
            <a:noFill/>
          </p:spPr>
          <p:txBody>
            <a:bodyPr>
              <a:spAutoFit/>
            </a:bodyPr>
            <a:lstStyle/>
            <a:p>
              <a:pPr algn="ctr" eaLnBrk="1" hangingPunct="1">
                <a:defRPr/>
              </a:pPr>
              <a:r>
                <a:rPr lang="es-MX" sz="2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DIRECCIÓN GENERAL DE ENERGÍA</a:t>
              </a:r>
            </a:p>
            <a:p>
              <a:pPr algn="ctr" eaLnBrk="1" hangingPunct="1">
                <a:defRPr/>
              </a:pPr>
              <a:endParaRPr lang="es-MX" sz="2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algn="ctr" eaLnBrk="1" hangingPunct="1">
                <a:defRPr/>
              </a:pPr>
              <a:r>
                <a:rPr lang="es-MX" sz="28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SECRETARÍA DE ECONOMÍA</a:t>
              </a:r>
            </a:p>
            <a:p>
              <a:pPr algn="ctr" eaLnBrk="1" hangingPunct="1">
                <a:defRPr/>
              </a:pPr>
              <a:endParaRPr lang="es-MX" sz="28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algn="ctr" eaLnBrk="1" hangingPunct="1">
                <a:spcAft>
                  <a:spcPts val="200"/>
                </a:spcAft>
                <a:defRPr/>
              </a:pPr>
              <a:r>
                <a:rPr lang="es-MX" sz="24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Dr. Rafael E. Cabanillas López</a:t>
              </a:r>
            </a:p>
            <a:p>
              <a:pPr algn="ctr" eaLnBrk="1" hangingPunct="1">
                <a:spcAft>
                  <a:spcPts val="200"/>
                </a:spcAft>
                <a:defRPr/>
              </a:pPr>
              <a:r>
                <a:rPr lang="es-MX"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Director General</a:t>
              </a:r>
            </a:p>
            <a:p>
              <a:pPr algn="ctr" eaLnBrk="1" hangingPunct="1">
                <a:lnSpc>
                  <a:spcPct val="150000"/>
                </a:lnSpc>
                <a:spcAft>
                  <a:spcPts val="600"/>
                </a:spcAft>
                <a:defRPr/>
              </a:pPr>
              <a:r>
                <a:rPr lang="es-MX"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s-MX"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hlinkClick r:id="rId3"/>
                </a:rPr>
                <a:t>rafael.cabanillas@sonora.gob.mx</a:t>
              </a:r>
              <a:endParaRPr lang="es-MX"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algn="ctr" eaLnBrk="1" hangingPunct="1">
                <a:lnSpc>
                  <a:spcPct val="150000"/>
                </a:lnSpc>
                <a:spcAft>
                  <a:spcPts val="600"/>
                </a:spcAft>
                <a:defRPr/>
              </a:pPr>
              <a:r>
                <a:rPr lang="es-MX"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(662) 259.61.00. Ext. 6203</a:t>
              </a:r>
              <a:endParaRPr lang="es-MX" sz="24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14" name="Grupo 13"/>
            <p:cNvGrpSpPr/>
            <p:nvPr/>
          </p:nvGrpSpPr>
          <p:grpSpPr>
            <a:xfrm>
              <a:off x="3977840" y="3420635"/>
              <a:ext cx="476251" cy="476251"/>
              <a:chOff x="1255390" y="3242612"/>
              <a:chExt cx="476251" cy="476251"/>
            </a:xfrm>
          </p:grpSpPr>
          <p:sp>
            <p:nvSpPr>
              <p:cNvPr id="9" name="Shape 31181"/>
              <p:cNvSpPr/>
              <p:nvPr/>
            </p:nvSpPr>
            <p:spPr>
              <a:xfrm>
                <a:off x="1322489" y="3249140"/>
                <a:ext cx="342054" cy="365875"/>
              </a:xfrm>
              <a:custGeom>
                <a:avLst/>
                <a:gdLst/>
                <a:ahLst/>
                <a:cxnLst>
                  <a:cxn ang="0">
                    <a:pos x="wd2" y="hd2"/>
                  </a:cxn>
                  <a:cxn ang="5400000">
                    <a:pos x="wd2" y="hd2"/>
                  </a:cxn>
                  <a:cxn ang="10800000">
                    <a:pos x="wd2" y="hd2"/>
                  </a:cxn>
                  <a:cxn ang="16200000">
                    <a:pos x="wd2" y="hd2"/>
                  </a:cxn>
                </a:cxnLst>
                <a:rect l="0" t="0" r="r" b="b"/>
                <a:pathLst>
                  <a:path w="21584" h="21600" extrusionOk="0">
                    <a:moveTo>
                      <a:pt x="10710" y="0"/>
                    </a:moveTo>
                    <a:cubicBezTo>
                      <a:pt x="10209" y="0"/>
                      <a:pt x="9797" y="416"/>
                      <a:pt x="9797" y="920"/>
                    </a:cubicBezTo>
                    <a:lnTo>
                      <a:pt x="9797" y="8963"/>
                    </a:lnTo>
                    <a:lnTo>
                      <a:pt x="8517" y="7833"/>
                    </a:lnTo>
                    <a:cubicBezTo>
                      <a:pt x="8153" y="7510"/>
                      <a:pt x="7552" y="7557"/>
                      <a:pt x="7231" y="7929"/>
                    </a:cubicBezTo>
                    <a:cubicBezTo>
                      <a:pt x="6911" y="8301"/>
                      <a:pt x="6951" y="8891"/>
                      <a:pt x="7320" y="9214"/>
                    </a:cubicBezTo>
                    <a:lnTo>
                      <a:pt x="10111" y="11705"/>
                    </a:lnTo>
                    <a:cubicBezTo>
                      <a:pt x="10616" y="12117"/>
                      <a:pt x="11136" y="11889"/>
                      <a:pt x="11302" y="11747"/>
                    </a:cubicBezTo>
                    <a:lnTo>
                      <a:pt x="14094" y="9214"/>
                    </a:lnTo>
                    <a:cubicBezTo>
                      <a:pt x="14458" y="8846"/>
                      <a:pt x="14503" y="8295"/>
                      <a:pt x="14182" y="7923"/>
                    </a:cubicBezTo>
                    <a:cubicBezTo>
                      <a:pt x="13862" y="7551"/>
                      <a:pt x="13271" y="7504"/>
                      <a:pt x="12902" y="7827"/>
                    </a:cubicBezTo>
                    <a:lnTo>
                      <a:pt x="11622" y="8957"/>
                    </a:lnTo>
                    <a:lnTo>
                      <a:pt x="11622" y="920"/>
                    </a:lnTo>
                    <a:cubicBezTo>
                      <a:pt x="11622" y="411"/>
                      <a:pt x="11210" y="0"/>
                      <a:pt x="10710" y="0"/>
                    </a:cubicBezTo>
                    <a:close/>
                    <a:moveTo>
                      <a:pt x="6378" y="4786"/>
                    </a:moveTo>
                    <a:cubicBezTo>
                      <a:pt x="6155" y="4757"/>
                      <a:pt x="5918" y="4816"/>
                      <a:pt x="5714" y="4953"/>
                    </a:cubicBezTo>
                    <a:lnTo>
                      <a:pt x="357" y="9010"/>
                    </a:lnTo>
                    <a:cubicBezTo>
                      <a:pt x="98" y="9183"/>
                      <a:pt x="-16" y="9464"/>
                      <a:pt x="2" y="9751"/>
                    </a:cubicBezTo>
                    <a:lnTo>
                      <a:pt x="2" y="20680"/>
                    </a:lnTo>
                    <a:cubicBezTo>
                      <a:pt x="2" y="21312"/>
                      <a:pt x="458" y="21600"/>
                      <a:pt x="914" y="21600"/>
                    </a:cubicBezTo>
                    <a:lnTo>
                      <a:pt x="20577" y="21600"/>
                    </a:lnTo>
                    <a:cubicBezTo>
                      <a:pt x="21384" y="21600"/>
                      <a:pt x="21584" y="21220"/>
                      <a:pt x="21584" y="20680"/>
                    </a:cubicBezTo>
                    <a:lnTo>
                      <a:pt x="21584" y="9805"/>
                    </a:lnTo>
                    <a:cubicBezTo>
                      <a:pt x="21584" y="9416"/>
                      <a:pt x="21235" y="9035"/>
                      <a:pt x="21134" y="8969"/>
                    </a:cubicBezTo>
                    <a:lnTo>
                      <a:pt x="15741" y="4953"/>
                    </a:lnTo>
                    <a:cubicBezTo>
                      <a:pt x="15377" y="4675"/>
                      <a:pt x="14780" y="4723"/>
                      <a:pt x="14508" y="5139"/>
                    </a:cubicBezTo>
                    <a:cubicBezTo>
                      <a:pt x="14232" y="5506"/>
                      <a:pt x="14280" y="6107"/>
                      <a:pt x="14692" y="6381"/>
                    </a:cubicBezTo>
                    <a:lnTo>
                      <a:pt x="19214" y="9745"/>
                    </a:lnTo>
                    <a:lnTo>
                      <a:pt x="10751" y="16300"/>
                    </a:lnTo>
                    <a:lnTo>
                      <a:pt x="2331" y="9739"/>
                    </a:lnTo>
                    <a:lnTo>
                      <a:pt x="6763" y="6381"/>
                    </a:lnTo>
                    <a:cubicBezTo>
                      <a:pt x="7176" y="6103"/>
                      <a:pt x="7219" y="5550"/>
                      <a:pt x="6947" y="5139"/>
                    </a:cubicBezTo>
                    <a:cubicBezTo>
                      <a:pt x="6809" y="4931"/>
                      <a:pt x="6601" y="4815"/>
                      <a:pt x="6378" y="4786"/>
                    </a:cubicBezTo>
                    <a:close/>
                    <a:moveTo>
                      <a:pt x="19711" y="11645"/>
                    </a:moveTo>
                    <a:cubicBezTo>
                      <a:pt x="19711" y="11645"/>
                      <a:pt x="19711" y="18929"/>
                      <a:pt x="19711" y="18929"/>
                    </a:cubicBezTo>
                    <a:lnTo>
                      <a:pt x="14953" y="15332"/>
                    </a:lnTo>
                    <a:lnTo>
                      <a:pt x="19711" y="11645"/>
                    </a:lnTo>
                    <a:close/>
                    <a:moveTo>
                      <a:pt x="1833" y="11681"/>
                    </a:moveTo>
                    <a:lnTo>
                      <a:pt x="6544" y="15338"/>
                    </a:lnTo>
                    <a:lnTo>
                      <a:pt x="1833" y="18899"/>
                    </a:lnTo>
                    <a:cubicBezTo>
                      <a:pt x="1833" y="18899"/>
                      <a:pt x="1833" y="11681"/>
                      <a:pt x="1833" y="11681"/>
                    </a:cubicBezTo>
                    <a:close/>
                    <a:moveTo>
                      <a:pt x="13448" y="16438"/>
                    </a:moveTo>
                    <a:lnTo>
                      <a:pt x="17898" y="19807"/>
                    </a:lnTo>
                    <a:cubicBezTo>
                      <a:pt x="17898" y="19807"/>
                      <a:pt x="3587" y="19807"/>
                      <a:pt x="3587" y="19807"/>
                    </a:cubicBezTo>
                    <a:lnTo>
                      <a:pt x="8049" y="16485"/>
                    </a:lnTo>
                    <a:lnTo>
                      <a:pt x="10200" y="18146"/>
                    </a:lnTo>
                    <a:cubicBezTo>
                      <a:pt x="10521" y="18377"/>
                      <a:pt x="10976" y="18377"/>
                      <a:pt x="11297" y="18146"/>
                    </a:cubicBezTo>
                    <a:lnTo>
                      <a:pt x="13448" y="16438"/>
                    </a:lnTo>
                    <a:close/>
                  </a:path>
                </a:pathLst>
              </a:custGeom>
              <a:solidFill>
                <a:srgbClr val="CC5D12"/>
              </a:solidFill>
              <a:ln w="12700" cap="flat">
                <a:noFill/>
                <a:miter lim="400000"/>
              </a:ln>
              <a:effectLst/>
            </p:spPr>
            <p:txBody>
              <a:bodyPr wrap="square" lIns="14288" tIns="14288" rIns="14288" bIns="14288" numCol="1" anchor="ctr">
                <a:noAutofit/>
              </a:bodyPr>
              <a:lstStyle/>
              <a:p>
                <a:pPr defTabSz="171446">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10" name="Shape 31182"/>
              <p:cNvSpPr/>
              <p:nvPr/>
            </p:nvSpPr>
            <p:spPr>
              <a:xfrm>
                <a:off x="1255390" y="3242612"/>
                <a:ext cx="476251" cy="476251"/>
              </a:xfrm>
              <a:prstGeom prst="ellipse">
                <a:avLst/>
              </a:prstGeom>
              <a:noFill/>
              <a:ln w="25400" cap="flat">
                <a:solidFill>
                  <a:srgbClr val="CC5D12"/>
                </a:solidFill>
                <a:prstDash val="solid"/>
                <a:miter lim="400000"/>
              </a:ln>
              <a:effectLst/>
            </p:spPr>
            <p:txBody>
              <a:bodyPr wrap="square" lIns="19051" tIns="19051" rIns="19051" bIns="19051" numCol="1" anchor="ctr">
                <a:noAutofit/>
              </a:bodyPr>
              <a:lstStyle/>
              <a:p>
                <a:pPr>
                  <a:defRPr sz="3200">
                    <a:solidFill>
                      <a:srgbClr val="FFFFFF"/>
                    </a:solidFill>
                  </a:defRPr>
                </a:pPr>
                <a:endParaRPr sz="1200"/>
              </a:p>
            </p:txBody>
          </p:sp>
        </p:grpSp>
        <p:grpSp>
          <p:nvGrpSpPr>
            <p:cNvPr id="11" name="Group 31186"/>
            <p:cNvGrpSpPr/>
            <p:nvPr/>
          </p:nvGrpSpPr>
          <p:grpSpPr>
            <a:xfrm>
              <a:off x="4285874" y="4114774"/>
              <a:ext cx="476252" cy="476250"/>
              <a:chOff x="-22461" y="54944"/>
              <a:chExt cx="1270000" cy="1270000"/>
            </a:xfrm>
          </p:grpSpPr>
          <p:sp>
            <p:nvSpPr>
              <p:cNvPr id="12" name="Shape 31184"/>
              <p:cNvSpPr/>
              <p:nvPr/>
            </p:nvSpPr>
            <p:spPr>
              <a:xfrm>
                <a:off x="247191" y="304356"/>
                <a:ext cx="730699" cy="727354"/>
              </a:xfrm>
              <a:custGeom>
                <a:avLst/>
                <a:gdLst/>
                <a:ahLst/>
                <a:cxnLst>
                  <a:cxn ang="0">
                    <a:pos x="wd2" y="hd2"/>
                  </a:cxn>
                  <a:cxn ang="5400000">
                    <a:pos x="wd2" y="hd2"/>
                  </a:cxn>
                  <a:cxn ang="10800000">
                    <a:pos x="wd2" y="hd2"/>
                  </a:cxn>
                  <a:cxn ang="16200000">
                    <a:pos x="wd2" y="hd2"/>
                  </a:cxn>
                </a:cxnLst>
                <a:rect l="0" t="0" r="r" b="b"/>
                <a:pathLst>
                  <a:path w="21531" h="21554" extrusionOk="0">
                    <a:moveTo>
                      <a:pt x="11182" y="0"/>
                    </a:moveTo>
                    <a:lnTo>
                      <a:pt x="10954" y="1655"/>
                    </a:lnTo>
                    <a:cubicBezTo>
                      <a:pt x="13240" y="1977"/>
                      <a:pt x="15311" y="3022"/>
                      <a:pt x="16948" y="4663"/>
                    </a:cubicBezTo>
                    <a:cubicBezTo>
                      <a:pt x="18500" y="6224"/>
                      <a:pt x="19522" y="8196"/>
                      <a:pt x="19891" y="10365"/>
                    </a:cubicBezTo>
                    <a:lnTo>
                      <a:pt x="21531" y="10081"/>
                    </a:lnTo>
                    <a:cubicBezTo>
                      <a:pt x="21100" y="7568"/>
                      <a:pt x="19922" y="5291"/>
                      <a:pt x="18125" y="3479"/>
                    </a:cubicBezTo>
                    <a:cubicBezTo>
                      <a:pt x="16230" y="1574"/>
                      <a:pt x="13828" y="371"/>
                      <a:pt x="11182" y="0"/>
                    </a:cubicBezTo>
                    <a:close/>
                    <a:moveTo>
                      <a:pt x="3541" y="2126"/>
                    </a:moveTo>
                    <a:cubicBezTo>
                      <a:pt x="3150" y="2127"/>
                      <a:pt x="2759" y="2295"/>
                      <a:pt x="2412" y="2640"/>
                    </a:cubicBezTo>
                    <a:cubicBezTo>
                      <a:pt x="1878" y="3168"/>
                      <a:pt x="1363" y="3710"/>
                      <a:pt x="821" y="4228"/>
                    </a:cubicBezTo>
                    <a:cubicBezTo>
                      <a:pt x="318" y="4707"/>
                      <a:pt x="69" y="5296"/>
                      <a:pt x="16" y="5980"/>
                    </a:cubicBezTo>
                    <a:cubicBezTo>
                      <a:pt x="-69" y="7094"/>
                      <a:pt x="198" y="8145"/>
                      <a:pt x="580" y="9169"/>
                    </a:cubicBezTo>
                    <a:cubicBezTo>
                      <a:pt x="1363" y="11290"/>
                      <a:pt x="2558" y="13169"/>
                      <a:pt x="4004" y="14896"/>
                    </a:cubicBezTo>
                    <a:cubicBezTo>
                      <a:pt x="5957" y="17231"/>
                      <a:pt x="8287" y="19078"/>
                      <a:pt x="11014" y="20411"/>
                    </a:cubicBezTo>
                    <a:cubicBezTo>
                      <a:pt x="12241" y="21010"/>
                      <a:pt x="13511" y="21470"/>
                      <a:pt x="14894" y="21546"/>
                    </a:cubicBezTo>
                    <a:cubicBezTo>
                      <a:pt x="15846" y="21600"/>
                      <a:pt x="16676" y="21363"/>
                      <a:pt x="17338" y="20616"/>
                    </a:cubicBezTo>
                    <a:cubicBezTo>
                      <a:pt x="17792" y="20106"/>
                      <a:pt x="18300" y="19636"/>
                      <a:pt x="18780" y="19148"/>
                    </a:cubicBezTo>
                    <a:cubicBezTo>
                      <a:pt x="19492" y="18423"/>
                      <a:pt x="19499" y="17550"/>
                      <a:pt x="18792" y="16835"/>
                    </a:cubicBezTo>
                    <a:cubicBezTo>
                      <a:pt x="17947" y="15980"/>
                      <a:pt x="17095" y="15129"/>
                      <a:pt x="16245" y="14280"/>
                    </a:cubicBezTo>
                    <a:cubicBezTo>
                      <a:pt x="15547" y="13586"/>
                      <a:pt x="14675" y="13586"/>
                      <a:pt x="13981" y="14280"/>
                    </a:cubicBezTo>
                    <a:cubicBezTo>
                      <a:pt x="13451" y="14808"/>
                      <a:pt x="12928" y="15337"/>
                      <a:pt x="12407" y="15874"/>
                    </a:cubicBezTo>
                    <a:cubicBezTo>
                      <a:pt x="12265" y="16022"/>
                      <a:pt x="12142" y="16051"/>
                      <a:pt x="11969" y="15953"/>
                    </a:cubicBezTo>
                    <a:cubicBezTo>
                      <a:pt x="11626" y="15765"/>
                      <a:pt x="11259" y="15615"/>
                      <a:pt x="10929" y="15409"/>
                    </a:cubicBezTo>
                    <a:cubicBezTo>
                      <a:pt x="9395" y="14439"/>
                      <a:pt x="8110" y="13189"/>
                      <a:pt x="6971" y="11785"/>
                    </a:cubicBezTo>
                    <a:cubicBezTo>
                      <a:pt x="6406" y="11087"/>
                      <a:pt x="5905" y="10336"/>
                      <a:pt x="5554" y="9496"/>
                    </a:cubicBezTo>
                    <a:cubicBezTo>
                      <a:pt x="5483" y="9326"/>
                      <a:pt x="5494" y="9218"/>
                      <a:pt x="5632" y="9079"/>
                    </a:cubicBezTo>
                    <a:cubicBezTo>
                      <a:pt x="6161" y="8564"/>
                      <a:pt x="6679" y="8036"/>
                      <a:pt x="7199" y="7508"/>
                    </a:cubicBezTo>
                    <a:cubicBezTo>
                      <a:pt x="7924" y="6775"/>
                      <a:pt x="7923" y="5915"/>
                      <a:pt x="7193" y="5177"/>
                    </a:cubicBezTo>
                    <a:cubicBezTo>
                      <a:pt x="6780" y="4756"/>
                      <a:pt x="6370" y="4347"/>
                      <a:pt x="5956" y="3926"/>
                    </a:cubicBezTo>
                    <a:cubicBezTo>
                      <a:pt x="5529" y="3497"/>
                      <a:pt x="5108" y="3065"/>
                      <a:pt x="4677" y="2640"/>
                    </a:cubicBezTo>
                    <a:cubicBezTo>
                      <a:pt x="4328" y="2298"/>
                      <a:pt x="3933" y="2126"/>
                      <a:pt x="3541" y="2126"/>
                    </a:cubicBezTo>
                    <a:close/>
                    <a:moveTo>
                      <a:pt x="10797" y="4252"/>
                    </a:moveTo>
                    <a:lnTo>
                      <a:pt x="10569" y="5908"/>
                    </a:lnTo>
                    <a:cubicBezTo>
                      <a:pt x="11801" y="6082"/>
                      <a:pt x="12921" y="6642"/>
                      <a:pt x="13807" y="7532"/>
                    </a:cubicBezTo>
                    <a:cubicBezTo>
                      <a:pt x="14643" y="8373"/>
                      <a:pt x="15192" y="9441"/>
                      <a:pt x="15392" y="10613"/>
                    </a:cubicBezTo>
                    <a:lnTo>
                      <a:pt x="17032" y="10329"/>
                    </a:lnTo>
                    <a:cubicBezTo>
                      <a:pt x="16774" y="8813"/>
                      <a:pt x="16059" y="7440"/>
                      <a:pt x="14978" y="6348"/>
                    </a:cubicBezTo>
                    <a:cubicBezTo>
                      <a:pt x="13835" y="5199"/>
                      <a:pt x="12390" y="4476"/>
                      <a:pt x="10797" y="4252"/>
                    </a:cubicBezTo>
                    <a:close/>
                  </a:path>
                </a:pathLst>
              </a:custGeom>
              <a:solidFill>
                <a:srgbClr val="CC5D12"/>
              </a:solidFill>
              <a:ln w="12700" cap="flat">
                <a:noFill/>
                <a:miter lim="400000"/>
              </a:ln>
              <a:effectLst/>
            </p:spPr>
            <p:txBody>
              <a:bodyPr wrap="square" lIns="14288" tIns="14288" rIns="14288" bIns="14288" numCol="1" anchor="ctr">
                <a:noAutofit/>
              </a:bodyPr>
              <a:lstStyle/>
              <a:p>
                <a:pPr defTabSz="171446">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13" name="Shape 31185"/>
              <p:cNvSpPr/>
              <p:nvPr/>
            </p:nvSpPr>
            <p:spPr>
              <a:xfrm>
                <a:off x="-22461" y="54944"/>
                <a:ext cx="1270000" cy="1270000"/>
              </a:xfrm>
              <a:prstGeom prst="ellipse">
                <a:avLst/>
              </a:prstGeom>
              <a:noFill/>
              <a:ln w="25400" cap="flat">
                <a:solidFill>
                  <a:srgbClr val="CC5D12"/>
                </a:solidFill>
                <a:prstDash val="solid"/>
                <a:miter lim="400000"/>
              </a:ln>
              <a:effectLst/>
            </p:spPr>
            <p:txBody>
              <a:bodyPr wrap="square" lIns="19051" tIns="19051" rIns="19051" bIns="19051" numCol="1" anchor="ctr">
                <a:noAutofit/>
              </a:bodyPr>
              <a:lstStyle/>
              <a:p>
                <a:pPr>
                  <a:defRPr sz="3200">
                    <a:solidFill>
                      <a:srgbClr val="FFFFFF"/>
                    </a:solidFill>
                  </a:defRPr>
                </a:pPr>
                <a:endParaRPr sz="1200"/>
              </a:p>
            </p:txBody>
          </p:sp>
        </p:grpSp>
        <p:sp>
          <p:nvSpPr>
            <p:cNvPr id="16" name="Google Shape;99;p1">
              <a:extLst>
                <a:ext uri="{FF2B5EF4-FFF2-40B4-BE49-F238E27FC236}">
                  <a16:creationId xmlns:a16="http://schemas.microsoft.com/office/drawing/2014/main" id="{64D88B95-CA57-4DE9-9D69-A6E2864715FB}"/>
                </a:ext>
              </a:extLst>
            </p:cNvPr>
            <p:cNvSpPr/>
            <p:nvPr/>
          </p:nvSpPr>
          <p:spPr>
            <a:xfrm>
              <a:off x="3593281" y="2383128"/>
              <a:ext cx="6316578" cy="96954"/>
            </a:xfrm>
            <a:prstGeom prst="rect">
              <a:avLst/>
            </a:prstGeom>
            <a:solidFill>
              <a:srgbClr val="A43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2" name="Marcador de número de diapositiva 1">
            <a:extLst>
              <a:ext uri="{FF2B5EF4-FFF2-40B4-BE49-F238E27FC236}">
                <a16:creationId xmlns:a16="http://schemas.microsoft.com/office/drawing/2014/main" id="{7C717313-68A3-408D-930A-C2D89FD2B410}"/>
              </a:ext>
            </a:extLst>
          </p:cNvPr>
          <p:cNvSpPr>
            <a:spLocks noGrp="1"/>
          </p:cNvSpPr>
          <p:nvPr>
            <p:ph type="sldNum" sz="quarter" idx="12"/>
          </p:nvPr>
        </p:nvSpPr>
        <p:spPr/>
        <p:txBody>
          <a:bodyPr/>
          <a:lstStyle/>
          <a:p>
            <a:fld id="{34D9980D-87A4-434E-B520-4E5D1515BBF4}" type="slidenum">
              <a:rPr lang="es-MX" smtClean="0"/>
              <a:t>26</a:t>
            </a:fld>
            <a:endParaRPr lang="es-MX"/>
          </a:p>
        </p:txBody>
      </p:sp>
      <p:sp>
        <p:nvSpPr>
          <p:cNvPr id="17" name="Google Shape;99;p1">
            <a:extLst>
              <a:ext uri="{FF2B5EF4-FFF2-40B4-BE49-F238E27FC236}">
                <a16:creationId xmlns:a16="http://schemas.microsoft.com/office/drawing/2014/main" id="{CC8CD3EF-CF13-496D-9111-B5BEBBEB5712}"/>
              </a:ext>
            </a:extLst>
          </p:cNvPr>
          <p:cNvSpPr/>
          <p:nvPr/>
        </p:nvSpPr>
        <p:spPr>
          <a:xfrm>
            <a:off x="0" y="-23883"/>
            <a:ext cx="12192000" cy="702665"/>
          </a:xfrm>
          <a:prstGeom prst="rect">
            <a:avLst/>
          </a:prstGeom>
          <a:gradFill>
            <a:gsLst>
              <a:gs pos="0">
                <a:srgbClr val="B94546"/>
              </a:gs>
              <a:gs pos="52000">
                <a:srgbClr val="8A2C3E"/>
              </a:gs>
              <a:gs pos="100000">
                <a:srgbClr val="470336"/>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7" name="Imagen 6" descr="Imagen que contiene Logotipo&#10;&#10;Descripción generada automáticamente">
            <a:extLst>
              <a:ext uri="{FF2B5EF4-FFF2-40B4-BE49-F238E27FC236}">
                <a16:creationId xmlns:a16="http://schemas.microsoft.com/office/drawing/2014/main" id="{59A33850-8FE6-F5C5-2245-446609B42B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9551" y="5722981"/>
            <a:ext cx="1072898" cy="1040642"/>
          </a:xfrm>
          <a:prstGeom prst="rect">
            <a:avLst/>
          </a:prstGeom>
        </p:spPr>
      </p:pic>
      <p:pic>
        <p:nvPicPr>
          <p:cNvPr id="15" name="Imagen 14">
            <a:extLst>
              <a:ext uri="{FF2B5EF4-FFF2-40B4-BE49-F238E27FC236}">
                <a16:creationId xmlns:a16="http://schemas.microsoft.com/office/drawing/2014/main" id="{9AA0E063-63EA-E72B-F3CC-6C43F523F6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9787" y="5758650"/>
            <a:ext cx="1072898" cy="1025290"/>
          </a:xfrm>
          <a:prstGeom prst="rect">
            <a:avLst/>
          </a:prstGeom>
        </p:spPr>
      </p:pic>
    </p:spTree>
    <p:extLst>
      <p:ext uri="{BB962C8B-B14F-4D97-AF65-F5344CB8AC3E}">
        <p14:creationId xmlns:p14="http://schemas.microsoft.com/office/powerpoint/2010/main" val="2488715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440D1D2-66DB-0A8F-388C-4CEC5EE83BCD}"/>
              </a:ext>
            </a:extLst>
          </p:cNvPr>
          <p:cNvSpPr>
            <a:spLocks noGrp="1"/>
          </p:cNvSpPr>
          <p:nvPr>
            <p:ph type="sldNum" sz="quarter" idx="12"/>
          </p:nvPr>
        </p:nvSpPr>
        <p:spPr/>
        <p:txBody>
          <a:bodyPr/>
          <a:lstStyle/>
          <a:p>
            <a:fld id="{34D9980D-87A4-434E-B520-4E5D1515BBF4}" type="slidenum">
              <a:rPr lang="es-MX" smtClean="0"/>
              <a:t>3</a:t>
            </a:fld>
            <a:endParaRPr lang="es-MX" dirty="0"/>
          </a:p>
        </p:txBody>
      </p:sp>
      <p:sp>
        <p:nvSpPr>
          <p:cNvPr id="12" name="CuadroTexto 4">
            <a:extLst>
              <a:ext uri="{FF2B5EF4-FFF2-40B4-BE49-F238E27FC236}">
                <a16:creationId xmlns:a16="http://schemas.microsoft.com/office/drawing/2014/main" id="{97068F23-FB05-DF8E-367B-D35490139A46}"/>
              </a:ext>
            </a:extLst>
          </p:cNvPr>
          <p:cNvSpPr txBox="1"/>
          <p:nvPr/>
        </p:nvSpPr>
        <p:spPr>
          <a:xfrm>
            <a:off x="2969694" y="431914"/>
            <a:ext cx="8384106" cy="583878"/>
          </a:xfrm>
          <a:prstGeom prst="rect">
            <a:avLst/>
          </a:prstGeom>
          <a:noFill/>
          <a:effectLst>
            <a:innerShdw blurRad="63500" dist="50800" dir="18900000">
              <a:prstClr val="black">
                <a:alpha val="50000"/>
              </a:prstClr>
            </a:innerShdw>
          </a:effectLst>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s-MX" sz="2400" b="1" dirty="0">
                <a:solidFill>
                  <a:schemeClr val="accent2">
                    <a:lumMod val="50000"/>
                  </a:schemeClr>
                </a:solidFill>
                <a:latin typeface="+mj-lt"/>
              </a:rPr>
              <a:t>PLAN DE SONORA DE ENERGÍAS SUSTENTABLES</a:t>
            </a:r>
          </a:p>
        </p:txBody>
      </p:sp>
      <p:sp>
        <p:nvSpPr>
          <p:cNvPr id="15" name="CuadroTexto 3">
            <a:extLst>
              <a:ext uri="{FF2B5EF4-FFF2-40B4-BE49-F238E27FC236}">
                <a16:creationId xmlns:a16="http://schemas.microsoft.com/office/drawing/2014/main" id="{19D8A90A-18F5-44A5-A6A2-3C13B8FBF8AA}"/>
              </a:ext>
            </a:extLst>
          </p:cNvPr>
          <p:cNvSpPr txBox="1"/>
          <p:nvPr/>
        </p:nvSpPr>
        <p:spPr>
          <a:xfrm>
            <a:off x="989582" y="1795811"/>
            <a:ext cx="10759059" cy="3584379"/>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s-MX" sz="2200" dirty="0"/>
              <a:t>Usando como plan piloto el Plan Sonora, y replicable a toda la nación, se busca la </a:t>
            </a:r>
            <a:r>
              <a:rPr lang="es-MX" sz="2200" dirty="0">
                <a:solidFill>
                  <a:schemeClr val="accent2">
                    <a:lumMod val="75000"/>
                  </a:schemeClr>
                </a:solidFill>
              </a:rPr>
              <a:t>soberanía energética </a:t>
            </a:r>
            <a:r>
              <a:rPr lang="es-MX" sz="2200" dirty="0"/>
              <a:t>del país utilizando los recursos energéticos nacionales en forma </a:t>
            </a:r>
            <a:r>
              <a:rPr lang="es-MX" sz="2200" dirty="0">
                <a:solidFill>
                  <a:schemeClr val="accent2">
                    <a:lumMod val="75000"/>
                  </a:schemeClr>
                </a:solidFill>
              </a:rPr>
              <a:t>sustentable</a:t>
            </a:r>
            <a:r>
              <a:rPr lang="es-MX" sz="2200" dirty="0"/>
              <a:t> para aumentar el nivel de vida de los sonorenses, mejorar la competitividad económica de la región y atacar la pobreza energética en cualquiera de sus manifestaciones.</a:t>
            </a:r>
          </a:p>
          <a:p>
            <a:pPr algn="just">
              <a:lnSpc>
                <a:spcPct val="150000"/>
              </a:lnSpc>
            </a:pPr>
            <a:endParaRPr lang="es-MX" sz="2200" dirty="0"/>
          </a:p>
          <a:p>
            <a:pPr algn="just">
              <a:lnSpc>
                <a:spcPct val="150000"/>
              </a:lnSpc>
            </a:pPr>
            <a:endParaRPr lang="es-MX" sz="2200" dirty="0"/>
          </a:p>
        </p:txBody>
      </p:sp>
      <p:pic>
        <p:nvPicPr>
          <p:cNvPr id="16" name="Gráfico 29">
            <a:extLst>
              <a:ext uri="{FF2B5EF4-FFF2-40B4-BE49-F238E27FC236}">
                <a16:creationId xmlns:a16="http://schemas.microsoft.com/office/drawing/2014/main" id="{5BBBEA4E-3B5E-15E5-509D-87C947A965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27624" y="5380190"/>
            <a:ext cx="4482976" cy="1166488"/>
          </a:xfrm>
          <a:prstGeom prst="rect">
            <a:avLst/>
          </a:prstGeom>
        </p:spPr>
      </p:pic>
    </p:spTree>
    <p:extLst>
      <p:ext uri="{BB962C8B-B14F-4D97-AF65-F5344CB8AC3E}">
        <p14:creationId xmlns:p14="http://schemas.microsoft.com/office/powerpoint/2010/main" val="525597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A814712-34BD-4ECA-9675-A461A26B6F35}"/>
              </a:ext>
            </a:extLst>
          </p:cNvPr>
          <p:cNvSpPr>
            <a:spLocks noGrp="1"/>
          </p:cNvSpPr>
          <p:nvPr>
            <p:ph type="sldNum" sz="quarter" idx="12"/>
          </p:nvPr>
        </p:nvSpPr>
        <p:spPr>
          <a:xfrm>
            <a:off x="8716196" y="6371087"/>
            <a:ext cx="2743200" cy="365125"/>
          </a:xfrm>
        </p:spPr>
        <p:txBody>
          <a:bodyPr/>
          <a:lstStyle/>
          <a:p>
            <a:fld id="{34D9980D-87A4-434E-B520-4E5D1515BBF4}" type="slidenum">
              <a:rPr lang="es-MX" smtClean="0"/>
              <a:t>4</a:t>
            </a:fld>
            <a:endParaRPr lang="es-MX"/>
          </a:p>
        </p:txBody>
      </p:sp>
      <p:sp>
        <p:nvSpPr>
          <p:cNvPr id="3" name="Arco de bloque 2">
            <a:extLst>
              <a:ext uri="{FF2B5EF4-FFF2-40B4-BE49-F238E27FC236}">
                <a16:creationId xmlns:a16="http://schemas.microsoft.com/office/drawing/2014/main" id="{D35E53E7-4FD6-4389-B261-D7D1B7A1FFB8}"/>
              </a:ext>
            </a:extLst>
          </p:cNvPr>
          <p:cNvSpPr/>
          <p:nvPr/>
        </p:nvSpPr>
        <p:spPr>
          <a:xfrm rot="6507687">
            <a:off x="511569" y="1708574"/>
            <a:ext cx="3658834" cy="3212036"/>
          </a:xfrm>
          <a:prstGeom prst="blockArc">
            <a:avLst>
              <a:gd name="adj1" fmla="val 11844631"/>
              <a:gd name="adj2" fmla="val 14743181"/>
              <a:gd name="adj3" fmla="val 22565"/>
            </a:avLst>
          </a:prstGeom>
          <a:solidFill>
            <a:srgbClr val="F18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solidFill>
                <a:schemeClr val="tx1"/>
              </a:solidFill>
            </a:endParaRPr>
          </a:p>
        </p:txBody>
      </p:sp>
      <p:sp>
        <p:nvSpPr>
          <p:cNvPr id="4" name="Arco de bloque 3">
            <a:extLst>
              <a:ext uri="{FF2B5EF4-FFF2-40B4-BE49-F238E27FC236}">
                <a16:creationId xmlns:a16="http://schemas.microsoft.com/office/drawing/2014/main" id="{79EBA4ED-23E1-40D5-9BBB-9EF8B5470657}"/>
              </a:ext>
            </a:extLst>
          </p:cNvPr>
          <p:cNvSpPr/>
          <p:nvPr/>
        </p:nvSpPr>
        <p:spPr>
          <a:xfrm rot="3426133">
            <a:off x="705162" y="1520344"/>
            <a:ext cx="3483329" cy="3035659"/>
          </a:xfrm>
          <a:prstGeom prst="blockArc">
            <a:avLst>
              <a:gd name="adj1" fmla="val 11794582"/>
              <a:gd name="adj2" fmla="val 14964830"/>
              <a:gd name="adj3" fmla="val 22758"/>
            </a:avLst>
          </a:prstGeom>
          <a:solidFill>
            <a:schemeClr val="accent2">
              <a:lumMod val="5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solidFill>
                <a:schemeClr val="tx1"/>
              </a:solidFill>
            </a:endParaRPr>
          </a:p>
        </p:txBody>
      </p:sp>
      <p:sp>
        <p:nvSpPr>
          <p:cNvPr id="5" name="Arco de bloque 4">
            <a:extLst>
              <a:ext uri="{FF2B5EF4-FFF2-40B4-BE49-F238E27FC236}">
                <a16:creationId xmlns:a16="http://schemas.microsoft.com/office/drawing/2014/main" id="{A0695BEE-7F37-4C5A-B925-EEA63CEE319D}"/>
              </a:ext>
            </a:extLst>
          </p:cNvPr>
          <p:cNvSpPr/>
          <p:nvPr/>
        </p:nvSpPr>
        <p:spPr>
          <a:xfrm rot="9494821">
            <a:off x="290542" y="1596920"/>
            <a:ext cx="3727328" cy="3705679"/>
          </a:xfrm>
          <a:prstGeom prst="blockArc">
            <a:avLst>
              <a:gd name="adj1" fmla="val 11794582"/>
              <a:gd name="adj2" fmla="val 14607046"/>
              <a:gd name="adj3" fmla="val 20376"/>
            </a:avLst>
          </a:prstGeom>
          <a:solidFill>
            <a:schemeClr val="accent4">
              <a:lumMod val="5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solidFill>
                <a:schemeClr val="tx1"/>
              </a:solidFill>
            </a:endParaRPr>
          </a:p>
        </p:txBody>
      </p:sp>
      <p:sp>
        <p:nvSpPr>
          <p:cNvPr id="6" name="Arco de bloque 5">
            <a:extLst>
              <a:ext uri="{FF2B5EF4-FFF2-40B4-BE49-F238E27FC236}">
                <a16:creationId xmlns:a16="http://schemas.microsoft.com/office/drawing/2014/main" id="{AFDFB10F-3F43-4D8D-A97C-D50E500BCEE2}"/>
              </a:ext>
            </a:extLst>
          </p:cNvPr>
          <p:cNvSpPr/>
          <p:nvPr/>
        </p:nvSpPr>
        <p:spPr>
          <a:xfrm rot="12486594">
            <a:off x="257790" y="1517447"/>
            <a:ext cx="3761227" cy="3823105"/>
          </a:xfrm>
          <a:prstGeom prst="blockArc">
            <a:avLst>
              <a:gd name="adj1" fmla="val 11794582"/>
              <a:gd name="adj2" fmla="val 14607046"/>
              <a:gd name="adj3" fmla="val 20376"/>
            </a:avLst>
          </a:prstGeom>
          <a:solidFill>
            <a:schemeClr val="accent4">
              <a:lumMod val="7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solidFill>
                <a:schemeClr val="tx1"/>
              </a:solidFill>
            </a:endParaRPr>
          </a:p>
        </p:txBody>
      </p:sp>
      <p:sp>
        <p:nvSpPr>
          <p:cNvPr id="12" name="CuadroTexto 11">
            <a:extLst>
              <a:ext uri="{FF2B5EF4-FFF2-40B4-BE49-F238E27FC236}">
                <a16:creationId xmlns:a16="http://schemas.microsoft.com/office/drawing/2014/main" id="{7A67C44E-C318-4920-BC49-D43721E9BDE5}"/>
              </a:ext>
            </a:extLst>
          </p:cNvPr>
          <p:cNvSpPr txBox="1"/>
          <p:nvPr/>
        </p:nvSpPr>
        <p:spPr>
          <a:xfrm>
            <a:off x="2704167" y="121788"/>
            <a:ext cx="8059062" cy="1010533"/>
          </a:xfrm>
          <a:prstGeom prst="rect">
            <a:avLst/>
          </a:prstGeom>
          <a:noFill/>
        </p:spPr>
        <p:txBody>
          <a:bodyPr wrap="square">
            <a:spAutoFit/>
          </a:bodyPr>
          <a:lstStyle/>
          <a:p>
            <a:pPr algn="ctr">
              <a:lnSpc>
                <a:spcPct val="150000"/>
              </a:lnSpc>
            </a:pPr>
            <a:r>
              <a:rPr lang="es-MX" sz="2400" b="1" dirty="0">
                <a:solidFill>
                  <a:srgbClr val="960F54"/>
                </a:solidFill>
              </a:rPr>
              <a:t>El Plan Sonora de Energías Sustentables, </a:t>
            </a:r>
            <a:r>
              <a:rPr lang="es-MX" sz="1800" dirty="0">
                <a:solidFill>
                  <a:schemeClr val="tx1">
                    <a:lumMod val="75000"/>
                    <a:lumOff val="25000"/>
                  </a:schemeClr>
                </a:solidFill>
              </a:rPr>
              <a:t>esta constituido </a:t>
            </a:r>
            <a:r>
              <a:rPr lang="es-MX" sz="1800" b="1" dirty="0">
                <a:solidFill>
                  <a:srgbClr val="D8813A"/>
                </a:solidFill>
              </a:rPr>
              <a:t>por cuatro ejes principales:</a:t>
            </a:r>
          </a:p>
        </p:txBody>
      </p:sp>
      <p:sp>
        <p:nvSpPr>
          <p:cNvPr id="13" name="CuadroTexto 12">
            <a:extLst>
              <a:ext uri="{FF2B5EF4-FFF2-40B4-BE49-F238E27FC236}">
                <a16:creationId xmlns:a16="http://schemas.microsoft.com/office/drawing/2014/main" id="{93B8EE15-6E7B-463B-B1F4-8A9328CE9C78}"/>
              </a:ext>
            </a:extLst>
          </p:cNvPr>
          <p:cNvSpPr txBox="1"/>
          <p:nvPr/>
        </p:nvSpPr>
        <p:spPr>
          <a:xfrm>
            <a:off x="1159497" y="3038123"/>
            <a:ext cx="1406539" cy="646331"/>
          </a:xfrm>
          <a:prstGeom prst="rect">
            <a:avLst/>
          </a:prstGeom>
          <a:noFill/>
        </p:spPr>
        <p:txBody>
          <a:bodyPr wrap="none" rtlCol="0">
            <a:spAutoFit/>
          </a:bodyPr>
          <a:lstStyle/>
          <a:p>
            <a:r>
              <a:rPr lang="es-MX" sz="3600" b="1" dirty="0">
                <a:solidFill>
                  <a:schemeClr val="accent2">
                    <a:lumMod val="75000"/>
                  </a:schemeClr>
                </a:solidFill>
              </a:rPr>
              <a:t>PSES</a:t>
            </a:r>
            <a:endParaRPr lang="en-US" sz="3600" b="1" dirty="0">
              <a:solidFill>
                <a:schemeClr val="accent2">
                  <a:lumMod val="75000"/>
                </a:schemeClr>
              </a:solidFill>
            </a:endParaRPr>
          </a:p>
        </p:txBody>
      </p:sp>
      <p:pic>
        <p:nvPicPr>
          <p:cNvPr id="16" name="Gráfico 15">
            <a:extLst>
              <a:ext uri="{FF2B5EF4-FFF2-40B4-BE49-F238E27FC236}">
                <a16:creationId xmlns:a16="http://schemas.microsoft.com/office/drawing/2014/main" id="{7C8BF2B7-2BEC-4D14-B713-B6E90F3397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106449" y="6191828"/>
            <a:ext cx="2743199" cy="713790"/>
          </a:xfrm>
          <a:prstGeom prst="rect">
            <a:avLst/>
          </a:prstGeom>
        </p:spPr>
      </p:pic>
      <p:sp>
        <p:nvSpPr>
          <p:cNvPr id="18" name="CuadroTexto 17">
            <a:extLst>
              <a:ext uri="{FF2B5EF4-FFF2-40B4-BE49-F238E27FC236}">
                <a16:creationId xmlns:a16="http://schemas.microsoft.com/office/drawing/2014/main" id="{197A0504-A9A4-4727-81A0-27FECD1E875F}"/>
              </a:ext>
            </a:extLst>
          </p:cNvPr>
          <p:cNvSpPr txBox="1"/>
          <p:nvPr/>
        </p:nvSpPr>
        <p:spPr>
          <a:xfrm>
            <a:off x="4667229" y="2416609"/>
            <a:ext cx="6096000" cy="646331"/>
          </a:xfrm>
          <a:prstGeom prst="rect">
            <a:avLst/>
          </a:prstGeom>
          <a:noFill/>
        </p:spPr>
        <p:txBody>
          <a:bodyPr wrap="square">
            <a:spAutoFit/>
          </a:bodyPr>
          <a:lstStyle/>
          <a:p>
            <a:r>
              <a:rPr lang="es-MX" sz="1800" dirty="0"/>
              <a:t>Desarrollo de la cadena productiva del litio y sus aplicaciones</a:t>
            </a:r>
            <a:endParaRPr lang="en-US" dirty="0"/>
          </a:p>
        </p:txBody>
      </p:sp>
      <p:sp>
        <p:nvSpPr>
          <p:cNvPr id="20" name="CuadroTexto 19">
            <a:extLst>
              <a:ext uri="{FF2B5EF4-FFF2-40B4-BE49-F238E27FC236}">
                <a16:creationId xmlns:a16="http://schemas.microsoft.com/office/drawing/2014/main" id="{9E85063E-1587-4B9B-A045-86C210D4729A}"/>
              </a:ext>
            </a:extLst>
          </p:cNvPr>
          <p:cNvSpPr txBox="1"/>
          <p:nvPr/>
        </p:nvSpPr>
        <p:spPr>
          <a:xfrm>
            <a:off x="4621231" y="3696109"/>
            <a:ext cx="6096000" cy="646331"/>
          </a:xfrm>
          <a:prstGeom prst="rect">
            <a:avLst/>
          </a:prstGeom>
          <a:noFill/>
        </p:spPr>
        <p:txBody>
          <a:bodyPr wrap="square">
            <a:spAutoFit/>
          </a:bodyPr>
          <a:lstStyle/>
          <a:p>
            <a:r>
              <a:rPr lang="es-MX" sz="1800" dirty="0"/>
              <a:t>Construcción de infraestructura para la comercialización de gas natural</a:t>
            </a:r>
            <a:endParaRPr lang="en-US" dirty="0"/>
          </a:p>
        </p:txBody>
      </p:sp>
      <p:sp>
        <p:nvSpPr>
          <p:cNvPr id="22" name="CuadroTexto 21">
            <a:extLst>
              <a:ext uri="{FF2B5EF4-FFF2-40B4-BE49-F238E27FC236}">
                <a16:creationId xmlns:a16="http://schemas.microsoft.com/office/drawing/2014/main" id="{477A75D5-3457-47E7-97B6-26064AA13D40}"/>
              </a:ext>
            </a:extLst>
          </p:cNvPr>
          <p:cNvSpPr txBox="1"/>
          <p:nvPr/>
        </p:nvSpPr>
        <p:spPr>
          <a:xfrm>
            <a:off x="4535865" y="1193919"/>
            <a:ext cx="7086986" cy="560410"/>
          </a:xfrm>
          <a:prstGeom prst="rect">
            <a:avLst/>
          </a:prstGeom>
          <a:noFill/>
        </p:spPr>
        <p:txBody>
          <a:bodyPr wrap="square">
            <a:spAutoFit/>
          </a:bodyPr>
          <a:lstStyle/>
          <a:p>
            <a:pPr>
              <a:lnSpc>
                <a:spcPct val="200000"/>
              </a:lnSpc>
            </a:pPr>
            <a:r>
              <a:rPr lang="es-MX" dirty="0"/>
              <a:t>Impulso a la generación eléctrica con energía solar fotovoltaica.</a:t>
            </a:r>
          </a:p>
        </p:txBody>
      </p:sp>
      <p:sp>
        <p:nvSpPr>
          <p:cNvPr id="24" name="CuadroTexto 23">
            <a:extLst>
              <a:ext uri="{FF2B5EF4-FFF2-40B4-BE49-F238E27FC236}">
                <a16:creationId xmlns:a16="http://schemas.microsoft.com/office/drawing/2014/main" id="{C4D2DED4-3B6D-4B52-9DD5-A03E9C9B6894}"/>
              </a:ext>
            </a:extLst>
          </p:cNvPr>
          <p:cNvSpPr txBox="1"/>
          <p:nvPr/>
        </p:nvSpPr>
        <p:spPr>
          <a:xfrm>
            <a:off x="4667229" y="4784035"/>
            <a:ext cx="6792167" cy="923330"/>
          </a:xfrm>
          <a:prstGeom prst="rect">
            <a:avLst/>
          </a:prstGeom>
          <a:noFill/>
        </p:spPr>
        <p:txBody>
          <a:bodyPr wrap="square">
            <a:spAutoFit/>
          </a:bodyPr>
          <a:lstStyle/>
          <a:p>
            <a:pPr algn="just"/>
            <a:r>
              <a:rPr lang="es-MX" sz="1800" dirty="0"/>
              <a:t>Movilidad optimizada y sustentable de mercancías a través del puerto de Guaymas teniendo a Cd. Obregón y Hermosillo como infraestructuras de soporte para el </a:t>
            </a:r>
            <a:r>
              <a:rPr lang="es-MX" sz="1800" dirty="0" err="1"/>
              <a:t>hub</a:t>
            </a:r>
            <a:r>
              <a:rPr lang="es-MX" sz="1800" dirty="0"/>
              <a:t> de transporte vía marítima</a:t>
            </a:r>
            <a:endParaRPr lang="en-US" dirty="0"/>
          </a:p>
        </p:txBody>
      </p:sp>
      <p:cxnSp>
        <p:nvCxnSpPr>
          <p:cNvPr id="26" name="Conector recto 25">
            <a:extLst>
              <a:ext uri="{FF2B5EF4-FFF2-40B4-BE49-F238E27FC236}">
                <a16:creationId xmlns:a16="http://schemas.microsoft.com/office/drawing/2014/main" id="{CFB03852-1D17-4092-8783-D3277AD7F5E2}"/>
              </a:ext>
            </a:extLst>
          </p:cNvPr>
          <p:cNvCxnSpPr>
            <a:cxnSpLocks/>
          </p:cNvCxnSpPr>
          <p:nvPr/>
        </p:nvCxnSpPr>
        <p:spPr>
          <a:xfrm>
            <a:off x="3915839" y="2541173"/>
            <a:ext cx="364613" cy="0"/>
          </a:xfrm>
          <a:prstGeom prst="line">
            <a:avLst/>
          </a:prstGeom>
          <a:ln w="123825">
            <a:solidFill>
              <a:srgbClr val="F18532"/>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D066B76C-3156-49E7-A342-11EAD3E19C5E}"/>
              </a:ext>
            </a:extLst>
          </p:cNvPr>
          <p:cNvCxnSpPr>
            <a:cxnSpLocks/>
          </p:cNvCxnSpPr>
          <p:nvPr/>
        </p:nvCxnSpPr>
        <p:spPr>
          <a:xfrm>
            <a:off x="3955063" y="4013752"/>
            <a:ext cx="341220" cy="5522"/>
          </a:xfrm>
          <a:prstGeom prst="line">
            <a:avLst/>
          </a:prstGeom>
          <a:ln w="123825">
            <a:solidFill>
              <a:srgbClr val="933140"/>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74B139E1-BBE6-4E2B-A7DA-445615A031C0}"/>
              </a:ext>
            </a:extLst>
          </p:cNvPr>
          <p:cNvCxnSpPr>
            <a:cxnSpLocks/>
          </p:cNvCxnSpPr>
          <p:nvPr/>
        </p:nvCxnSpPr>
        <p:spPr>
          <a:xfrm>
            <a:off x="3199702" y="5159651"/>
            <a:ext cx="365133" cy="86049"/>
          </a:xfrm>
          <a:prstGeom prst="line">
            <a:avLst/>
          </a:prstGeom>
          <a:ln w="1238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10A5EC4E-74D1-49C6-A022-EE8E8A74171C}"/>
              </a:ext>
            </a:extLst>
          </p:cNvPr>
          <p:cNvCxnSpPr>
            <a:cxnSpLocks/>
          </p:cNvCxnSpPr>
          <p:nvPr/>
        </p:nvCxnSpPr>
        <p:spPr>
          <a:xfrm flipV="1">
            <a:off x="3124098" y="1474124"/>
            <a:ext cx="341281" cy="68698"/>
          </a:xfrm>
          <a:prstGeom prst="line">
            <a:avLst/>
          </a:prstGeom>
          <a:ln w="1238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027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47F8249-85CE-F49F-9A29-04E46EB3298E}"/>
              </a:ext>
            </a:extLst>
          </p:cNvPr>
          <p:cNvSpPr>
            <a:spLocks noGrp="1"/>
          </p:cNvSpPr>
          <p:nvPr>
            <p:ph type="sldNum" sz="quarter" idx="12"/>
          </p:nvPr>
        </p:nvSpPr>
        <p:spPr/>
        <p:txBody>
          <a:bodyPr/>
          <a:lstStyle/>
          <a:p>
            <a:fld id="{34D9980D-87A4-434E-B520-4E5D1515BBF4}" type="slidenum">
              <a:rPr lang="es-MX" smtClean="0"/>
              <a:t>5</a:t>
            </a:fld>
            <a:endParaRPr lang="es-MX" dirty="0"/>
          </a:p>
        </p:txBody>
      </p:sp>
      <p:sp>
        <p:nvSpPr>
          <p:cNvPr id="4" name="CuadroTexto 4">
            <a:extLst>
              <a:ext uri="{FF2B5EF4-FFF2-40B4-BE49-F238E27FC236}">
                <a16:creationId xmlns:a16="http://schemas.microsoft.com/office/drawing/2014/main" id="{1C128815-61C0-E139-DABF-637A185CEDD1}"/>
              </a:ext>
            </a:extLst>
          </p:cNvPr>
          <p:cNvSpPr txBox="1"/>
          <p:nvPr/>
        </p:nvSpPr>
        <p:spPr>
          <a:xfrm>
            <a:off x="1206082" y="394422"/>
            <a:ext cx="10487889" cy="589072"/>
          </a:xfrm>
          <a:prstGeom prst="rect">
            <a:avLst/>
          </a:prstGeom>
          <a:noFill/>
          <a:effectLst>
            <a:innerShdw blurRad="63500" dist="50800" dir="18900000">
              <a:prstClr val="black">
                <a:alpha val="50000"/>
              </a:prstClr>
            </a:innerShdw>
          </a:effectLst>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s-ES" sz="2400" b="1" dirty="0">
                <a:solidFill>
                  <a:schemeClr val="accent2">
                    <a:lumMod val="75000"/>
                  </a:schemeClr>
                </a:solidFill>
                <a:latin typeface="+mj-lt"/>
              </a:rPr>
              <a:t>Eje 1 </a:t>
            </a:r>
            <a:r>
              <a:rPr lang="es-ES" sz="2400" b="1" dirty="0">
                <a:solidFill>
                  <a:schemeClr val="accent2">
                    <a:lumMod val="50000"/>
                  </a:schemeClr>
                </a:solidFill>
                <a:latin typeface="+mj-lt"/>
              </a:rPr>
              <a:t>- Impulso a la generación eléctrica con energía solar fotovoltaica</a:t>
            </a:r>
          </a:p>
        </p:txBody>
      </p:sp>
      <p:sp>
        <p:nvSpPr>
          <p:cNvPr id="6" name="CuadroTexto 5">
            <a:extLst>
              <a:ext uri="{FF2B5EF4-FFF2-40B4-BE49-F238E27FC236}">
                <a16:creationId xmlns:a16="http://schemas.microsoft.com/office/drawing/2014/main" id="{95052E46-1551-16E2-5A2B-18CFE6A6DEE3}"/>
              </a:ext>
            </a:extLst>
          </p:cNvPr>
          <p:cNvSpPr txBox="1"/>
          <p:nvPr/>
        </p:nvSpPr>
        <p:spPr>
          <a:xfrm>
            <a:off x="721566" y="1274401"/>
            <a:ext cx="10748865" cy="4600105"/>
          </a:xfrm>
          <a:prstGeom prst="rect">
            <a:avLst/>
          </a:prstGeom>
          <a:noFill/>
        </p:spPr>
        <p:txBody>
          <a:bodyPr wrap="square">
            <a:spAutoFit/>
          </a:bodyPr>
          <a:lstStyle/>
          <a:p>
            <a:pPr marL="342900" indent="-342900" algn="just">
              <a:lnSpc>
                <a:spcPct val="150000"/>
              </a:lnSpc>
              <a:buClr>
                <a:schemeClr val="accent4">
                  <a:lumMod val="75000"/>
                </a:schemeClr>
              </a:buClr>
              <a:buFont typeface="Wingdings" panose="05000000000000000000" pitchFamily="2" charset="2"/>
              <a:buChar char="Ø"/>
            </a:pPr>
            <a:r>
              <a:rPr lang="es-MX" sz="2200" dirty="0"/>
              <a:t>Se inicia con la </a:t>
            </a:r>
            <a:r>
              <a:rPr lang="es-MX" sz="2200" b="1" dirty="0">
                <a:solidFill>
                  <a:srgbClr val="933140"/>
                </a:solidFill>
              </a:rPr>
              <a:t>planta solar fotovoltaica de 1 GW</a:t>
            </a:r>
            <a:r>
              <a:rPr lang="es-MX" sz="2200" dirty="0">
                <a:solidFill>
                  <a:srgbClr val="933140"/>
                </a:solidFill>
              </a:rPr>
              <a:t> </a:t>
            </a:r>
            <a:r>
              <a:rPr lang="es-MX" sz="2200" dirty="0"/>
              <a:t>de CFE en Puerto Peñasco en la cual el gobierno del estado participa con un 46%. Actualmente se encuentra en construcción la segunda etapa de cinco.</a:t>
            </a:r>
          </a:p>
          <a:p>
            <a:pPr algn="just">
              <a:lnSpc>
                <a:spcPct val="150000"/>
              </a:lnSpc>
            </a:pPr>
            <a:endParaRPr lang="es-MX" sz="2200" dirty="0"/>
          </a:p>
          <a:p>
            <a:pPr marL="342900" indent="-342900" algn="just">
              <a:lnSpc>
                <a:spcPct val="150000"/>
              </a:lnSpc>
              <a:buFont typeface="Wingdings" panose="05000000000000000000" pitchFamily="2" charset="2"/>
              <a:buChar char="Ø"/>
            </a:pPr>
            <a:r>
              <a:rPr lang="es-MX" sz="2200" dirty="0"/>
              <a:t>Se planea la construcción de </a:t>
            </a:r>
            <a:r>
              <a:rPr lang="es-MX" sz="2200" u="sng" dirty="0">
                <a:solidFill>
                  <a:schemeClr val="accent2"/>
                </a:solidFill>
              </a:rPr>
              <a:t>una serie de plantas solares de gran capacidad </a:t>
            </a:r>
            <a:r>
              <a:rPr lang="es-MX" sz="2200" dirty="0"/>
              <a:t>ubicadas cerca de la frontera norte buscando abastecer tanto el mercado nacional como exportar al sur de EU, estas plantas se prevé sean con capital mixto. Se espera que la movilidad en autos eléctricos aumente considerablemente la demanda de electricidad en la próxima década.</a:t>
            </a:r>
          </a:p>
        </p:txBody>
      </p:sp>
      <p:pic>
        <p:nvPicPr>
          <p:cNvPr id="7" name="Gráfico 29">
            <a:extLst>
              <a:ext uri="{FF2B5EF4-FFF2-40B4-BE49-F238E27FC236}">
                <a16:creationId xmlns:a16="http://schemas.microsoft.com/office/drawing/2014/main" id="{02AA2D5D-9D0D-C862-DFB2-2B7144292F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48748" y="6036275"/>
            <a:ext cx="3002558" cy="781278"/>
          </a:xfrm>
          <a:prstGeom prst="rect">
            <a:avLst/>
          </a:prstGeom>
        </p:spPr>
      </p:pic>
    </p:spTree>
    <p:extLst>
      <p:ext uri="{BB962C8B-B14F-4D97-AF65-F5344CB8AC3E}">
        <p14:creationId xmlns:p14="http://schemas.microsoft.com/office/powerpoint/2010/main" val="1940322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86A1C29-BA1F-4710-BEC7-3941EFF0C2FC}"/>
              </a:ext>
            </a:extLst>
          </p:cNvPr>
          <p:cNvSpPr>
            <a:spLocks noGrp="1"/>
          </p:cNvSpPr>
          <p:nvPr>
            <p:ph type="sldNum" sz="quarter" idx="12"/>
          </p:nvPr>
        </p:nvSpPr>
        <p:spPr/>
        <p:txBody>
          <a:bodyPr/>
          <a:lstStyle/>
          <a:p>
            <a:fld id="{34D9980D-87A4-434E-B520-4E5D1515BBF4}" type="slidenum">
              <a:rPr lang="es-MX" smtClean="0"/>
              <a:t>6</a:t>
            </a:fld>
            <a:endParaRPr lang="es-MX"/>
          </a:p>
        </p:txBody>
      </p:sp>
      <p:pic>
        <p:nvPicPr>
          <p:cNvPr id="3" name="Imagen 2">
            <a:extLst>
              <a:ext uri="{FF2B5EF4-FFF2-40B4-BE49-F238E27FC236}">
                <a16:creationId xmlns:a16="http://schemas.microsoft.com/office/drawing/2014/main" id="{6099D73A-81B4-4E15-B491-ABEA9197270B}"/>
              </a:ext>
            </a:extLst>
          </p:cNvPr>
          <p:cNvPicPr>
            <a:picLocks noChangeAspect="1"/>
          </p:cNvPicPr>
          <p:nvPr/>
        </p:nvPicPr>
        <p:blipFill rotWithShape="1">
          <a:blip r:embed="rId2"/>
          <a:srcRect t="19945" r="20386" b="6820"/>
          <a:stretch/>
        </p:blipFill>
        <p:spPr>
          <a:xfrm>
            <a:off x="243796" y="86594"/>
            <a:ext cx="11704407" cy="6684812"/>
          </a:xfrm>
          <a:prstGeom prst="rect">
            <a:avLst/>
          </a:prstGeom>
        </p:spPr>
      </p:pic>
    </p:spTree>
    <p:extLst>
      <p:ext uri="{BB962C8B-B14F-4D97-AF65-F5344CB8AC3E}">
        <p14:creationId xmlns:p14="http://schemas.microsoft.com/office/powerpoint/2010/main" val="1125491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C9514C6-D611-3AD4-2C79-5A46E958A5D6}"/>
              </a:ext>
            </a:extLst>
          </p:cNvPr>
          <p:cNvSpPr>
            <a:spLocks noGrp="1"/>
          </p:cNvSpPr>
          <p:nvPr>
            <p:ph type="sldNum" sz="quarter" idx="12"/>
          </p:nvPr>
        </p:nvSpPr>
        <p:spPr/>
        <p:txBody>
          <a:bodyPr/>
          <a:lstStyle/>
          <a:p>
            <a:fld id="{34D9980D-87A4-434E-B520-4E5D1515BBF4}" type="slidenum">
              <a:rPr lang="es-MX" smtClean="0"/>
              <a:t>7</a:t>
            </a:fld>
            <a:endParaRPr lang="es-MX"/>
          </a:p>
        </p:txBody>
      </p:sp>
      <p:sp>
        <p:nvSpPr>
          <p:cNvPr id="4" name="CuadroTexto 3">
            <a:extLst>
              <a:ext uri="{FF2B5EF4-FFF2-40B4-BE49-F238E27FC236}">
                <a16:creationId xmlns:a16="http://schemas.microsoft.com/office/drawing/2014/main" id="{D75B625C-2C50-DC0E-9CE6-B19660D9646D}"/>
              </a:ext>
            </a:extLst>
          </p:cNvPr>
          <p:cNvSpPr txBox="1"/>
          <p:nvPr/>
        </p:nvSpPr>
        <p:spPr>
          <a:xfrm>
            <a:off x="660919" y="1172143"/>
            <a:ext cx="10692881" cy="2695738"/>
          </a:xfrm>
          <a:prstGeom prst="rect">
            <a:avLst/>
          </a:prstGeom>
          <a:noFill/>
        </p:spPr>
        <p:txBody>
          <a:bodyPr wrap="square">
            <a:spAutoFit/>
          </a:bodyPr>
          <a:lstStyle/>
          <a:p>
            <a:pPr marL="342900" indent="-342900" algn="just">
              <a:lnSpc>
                <a:spcPct val="200000"/>
              </a:lnSpc>
              <a:buFont typeface="Wingdings" panose="05000000000000000000" pitchFamily="2" charset="2"/>
              <a:buChar char="Ø"/>
            </a:pPr>
            <a:r>
              <a:rPr lang="es-MX" sz="2200" dirty="0"/>
              <a:t>El gobierno de </a:t>
            </a:r>
            <a:r>
              <a:rPr lang="es-MX" sz="2200" b="1" dirty="0">
                <a:solidFill>
                  <a:srgbClr val="510937"/>
                </a:solidFill>
              </a:rPr>
              <a:t>Sonora </a:t>
            </a:r>
            <a:r>
              <a:rPr lang="es-MX" sz="2200" dirty="0"/>
              <a:t>esta implementando el Programa Social de Generación Solar Distribuido, el cual contempla la construcción de </a:t>
            </a:r>
            <a:r>
              <a:rPr lang="es-MX" sz="2200" b="1" dirty="0">
                <a:solidFill>
                  <a:schemeClr val="accent2">
                    <a:lumMod val="75000"/>
                  </a:schemeClr>
                </a:solidFill>
              </a:rPr>
              <a:t>40 plantas solares de 0.5 MW </a:t>
            </a:r>
            <a:r>
              <a:rPr lang="es-MX" sz="2200" dirty="0"/>
              <a:t>ubicadas en poblaciones vulnerables o con alto potencial de crecimiento. Se tendrán cuatro plantas de este tipo operando para finales del presente año.</a:t>
            </a:r>
          </a:p>
        </p:txBody>
      </p:sp>
      <p:pic>
        <p:nvPicPr>
          <p:cNvPr id="5" name="Gráfico 29">
            <a:extLst>
              <a:ext uri="{FF2B5EF4-FFF2-40B4-BE49-F238E27FC236}">
                <a16:creationId xmlns:a16="http://schemas.microsoft.com/office/drawing/2014/main" id="{C4EF28AD-38C5-DBC1-58D6-7CB80A460A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34509" y="5891911"/>
            <a:ext cx="3569804" cy="928877"/>
          </a:xfrm>
          <a:prstGeom prst="rect">
            <a:avLst/>
          </a:prstGeom>
        </p:spPr>
      </p:pic>
    </p:spTree>
    <p:extLst>
      <p:ext uri="{BB962C8B-B14F-4D97-AF65-F5344CB8AC3E}">
        <p14:creationId xmlns:p14="http://schemas.microsoft.com/office/powerpoint/2010/main" val="381721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txBox="1"/>
          <p:nvPr/>
        </p:nvSpPr>
        <p:spPr>
          <a:xfrm>
            <a:off x="377180" y="1881809"/>
            <a:ext cx="11437639" cy="4062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s-ES" sz="5400" b="1" dirty="0">
                <a:solidFill>
                  <a:srgbClr val="510937"/>
                </a:solidFill>
                <a:latin typeface="+mj-lt"/>
              </a:rPr>
              <a:t>Programa de  Social Generación Solar</a:t>
            </a:r>
            <a:endParaRPr sz="5400" b="1" dirty="0">
              <a:solidFill>
                <a:srgbClr val="510937"/>
              </a:solidFill>
              <a:latin typeface="+mj-lt"/>
            </a:endParaRPr>
          </a:p>
          <a:p>
            <a:pPr marL="0" marR="0" lvl="0" indent="0" algn="ctr" rtl="0">
              <a:lnSpc>
                <a:spcPct val="100000"/>
              </a:lnSpc>
              <a:spcBef>
                <a:spcPts val="0"/>
              </a:spcBef>
              <a:spcAft>
                <a:spcPts val="0"/>
              </a:spcAft>
              <a:buClr>
                <a:srgbClr val="000000"/>
              </a:buClr>
              <a:buSzPts val="6600"/>
              <a:buFont typeface="Arial"/>
              <a:buNone/>
            </a:pPr>
            <a:r>
              <a:rPr lang="es-ES" sz="5400" b="1" dirty="0">
                <a:solidFill>
                  <a:srgbClr val="510937"/>
                </a:solidFill>
                <a:latin typeface="+mj-lt"/>
              </a:rPr>
              <a:t>Distribuida</a:t>
            </a:r>
          </a:p>
          <a:p>
            <a:pPr marL="0" marR="0" lvl="0" indent="0" algn="ctr" rtl="0">
              <a:lnSpc>
                <a:spcPct val="100000"/>
              </a:lnSpc>
              <a:spcBef>
                <a:spcPts val="0"/>
              </a:spcBef>
              <a:spcAft>
                <a:spcPts val="0"/>
              </a:spcAft>
              <a:buClr>
                <a:srgbClr val="000000"/>
              </a:buClr>
              <a:buSzPts val="6600"/>
              <a:buFont typeface="Arial"/>
              <a:buNone/>
            </a:pPr>
            <a:endParaRPr lang="es-ES" sz="5400" b="1" dirty="0">
              <a:solidFill>
                <a:srgbClr val="B94645"/>
              </a:solidFill>
              <a:latin typeface="+mj-lt"/>
            </a:endParaRPr>
          </a:p>
          <a:p>
            <a:pPr marL="0" marR="0" lvl="0" indent="0" algn="ctr" rtl="0">
              <a:lnSpc>
                <a:spcPct val="100000"/>
              </a:lnSpc>
              <a:spcBef>
                <a:spcPts val="0"/>
              </a:spcBef>
              <a:spcAft>
                <a:spcPts val="0"/>
              </a:spcAft>
              <a:buClr>
                <a:srgbClr val="000000"/>
              </a:buClr>
              <a:buSzPts val="6600"/>
              <a:buFont typeface="Arial"/>
              <a:buNone/>
            </a:pPr>
            <a:r>
              <a:rPr lang="es-ES" sz="4400" dirty="0">
                <a:solidFill>
                  <a:srgbClr val="B94645"/>
                </a:solidFill>
                <a:latin typeface="+mj-lt"/>
              </a:rPr>
              <a:t>-</a:t>
            </a:r>
            <a:r>
              <a:rPr lang="es-ES" sz="3600" dirty="0">
                <a:solidFill>
                  <a:srgbClr val="91432A"/>
                </a:solidFill>
              </a:rPr>
              <a:t>Primera Etapa -</a:t>
            </a:r>
            <a:endParaRPr sz="3600" dirty="0">
              <a:solidFill>
                <a:srgbClr val="91432A"/>
              </a:solidFill>
            </a:endParaRPr>
          </a:p>
          <a:p>
            <a:pPr marL="0" marR="0" lvl="0" indent="0" algn="ctr" rtl="0">
              <a:lnSpc>
                <a:spcPct val="100000"/>
              </a:lnSpc>
              <a:spcBef>
                <a:spcPts val="0"/>
              </a:spcBef>
              <a:spcAft>
                <a:spcPts val="0"/>
              </a:spcAft>
              <a:buClr>
                <a:srgbClr val="000000"/>
              </a:buClr>
              <a:buSzPts val="6600"/>
              <a:buFont typeface="Arial"/>
              <a:buNone/>
            </a:pPr>
            <a:r>
              <a:rPr lang="es-MX" sz="4400" dirty="0">
                <a:solidFill>
                  <a:srgbClr val="B94645"/>
                </a:solidFill>
                <a:latin typeface="+mj-lt"/>
              </a:rPr>
              <a:t>2022</a:t>
            </a:r>
            <a:endParaRPr sz="4400" dirty="0">
              <a:solidFill>
                <a:srgbClr val="B94645"/>
              </a:solidFill>
              <a:latin typeface="+mj-lt"/>
            </a:endParaRPr>
          </a:p>
          <a:p>
            <a:pPr marL="0" marR="0" lvl="0" indent="0" algn="ctr" rtl="0">
              <a:lnSpc>
                <a:spcPct val="100000"/>
              </a:lnSpc>
              <a:spcBef>
                <a:spcPts val="0"/>
              </a:spcBef>
              <a:spcAft>
                <a:spcPts val="0"/>
              </a:spcAft>
              <a:buClr>
                <a:srgbClr val="000000"/>
              </a:buClr>
              <a:buSzPts val="4400"/>
              <a:buFont typeface="Arial"/>
              <a:buNone/>
            </a:pPr>
            <a:endParaRPr sz="800" b="0" i="0" u="none" strike="noStrike" cap="none" dirty="0">
              <a:solidFill>
                <a:srgbClr val="91432A"/>
              </a:solidFill>
              <a:latin typeface="Arial"/>
              <a:ea typeface="Arial"/>
              <a:cs typeface="Arial"/>
              <a:sym typeface="Arial"/>
            </a:endParaRPr>
          </a:p>
        </p:txBody>
      </p:sp>
      <p:sp>
        <p:nvSpPr>
          <p:cNvPr id="2" name="Marcador de número de diapositiva 1">
            <a:extLst>
              <a:ext uri="{FF2B5EF4-FFF2-40B4-BE49-F238E27FC236}">
                <a16:creationId xmlns:a16="http://schemas.microsoft.com/office/drawing/2014/main" id="{0E0C05C8-3100-43FB-A528-C426DD85422F}"/>
              </a:ext>
            </a:extLst>
          </p:cNvPr>
          <p:cNvSpPr>
            <a:spLocks noGrp="1"/>
          </p:cNvSpPr>
          <p:nvPr>
            <p:ph type="sldNum" sz="quarter" idx="12"/>
          </p:nvPr>
        </p:nvSpPr>
        <p:spPr/>
        <p:txBody>
          <a:bodyPr/>
          <a:lstStyle/>
          <a:p>
            <a:fld id="{34D9980D-87A4-434E-B520-4E5D1515BBF4}" type="slidenum">
              <a:rPr lang="es-MX" smtClean="0"/>
              <a:t>8</a:t>
            </a:fld>
            <a:endParaRPr lang="es-MX"/>
          </a:p>
        </p:txBody>
      </p:sp>
      <p:pic>
        <p:nvPicPr>
          <p:cNvPr id="8" name="Imagen 5">
            <a:extLst>
              <a:ext uri="{FF2B5EF4-FFF2-40B4-BE49-F238E27FC236}">
                <a16:creationId xmlns:a16="http://schemas.microsoft.com/office/drawing/2014/main" id="{CB138819-A00B-4CE5-858B-E467154F5F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3816" y="136525"/>
            <a:ext cx="1708136" cy="9919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4"/>
          <p:cNvSpPr txBox="1"/>
          <p:nvPr/>
        </p:nvSpPr>
        <p:spPr>
          <a:xfrm>
            <a:off x="1333716" y="1316267"/>
            <a:ext cx="7237128" cy="848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BD4547"/>
              </a:buClr>
              <a:buSzPts val="4400"/>
              <a:buFont typeface="Arial"/>
              <a:buNone/>
            </a:pPr>
            <a:r>
              <a:rPr lang="es-ES" sz="2400" b="1" strike="noStrike" cap="none" dirty="0">
                <a:solidFill>
                  <a:schemeClr val="accent4">
                    <a:lumMod val="75000"/>
                  </a:schemeClr>
                </a:solidFill>
                <a:ea typeface="Arial"/>
                <a:cs typeface="Arial"/>
                <a:sym typeface="Arial"/>
              </a:rPr>
              <a:t>Proyecto</a:t>
            </a:r>
            <a:endParaRPr sz="2400" b="1" strike="noStrike" cap="none" dirty="0">
              <a:solidFill>
                <a:schemeClr val="accent4">
                  <a:lumMod val="75000"/>
                </a:schemeClr>
              </a:solidFill>
              <a:ea typeface="Arial"/>
              <a:cs typeface="Arial"/>
              <a:sym typeface="Arial"/>
            </a:endParaRPr>
          </a:p>
        </p:txBody>
      </p:sp>
      <p:cxnSp>
        <p:nvCxnSpPr>
          <p:cNvPr id="112" name="Google Shape;112;p4"/>
          <p:cNvCxnSpPr/>
          <p:nvPr/>
        </p:nvCxnSpPr>
        <p:spPr>
          <a:xfrm>
            <a:off x="647033" y="1760828"/>
            <a:ext cx="6085071" cy="0"/>
          </a:xfrm>
          <a:prstGeom prst="straightConnector1">
            <a:avLst/>
          </a:prstGeom>
          <a:noFill/>
          <a:ln w="28575" cap="flat" cmpd="sng">
            <a:solidFill>
              <a:schemeClr val="accent3"/>
            </a:solidFill>
            <a:prstDash val="dash"/>
            <a:round/>
            <a:headEnd type="none" w="sm" len="sm"/>
            <a:tailEnd type="none" w="sm" len="sm"/>
          </a:ln>
        </p:spPr>
      </p:cxnSp>
      <p:sp>
        <p:nvSpPr>
          <p:cNvPr id="113" name="Google Shape;113;p4"/>
          <p:cNvSpPr txBox="1"/>
          <p:nvPr/>
        </p:nvSpPr>
        <p:spPr>
          <a:xfrm>
            <a:off x="437520" y="2010833"/>
            <a:ext cx="7965805" cy="16927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endParaRPr sz="1600" dirty="0"/>
          </a:p>
          <a:p>
            <a:pPr marL="0" marR="0" lvl="0" indent="0" algn="just" rtl="0">
              <a:lnSpc>
                <a:spcPct val="100000"/>
              </a:lnSpc>
              <a:spcBef>
                <a:spcPts val="0"/>
              </a:spcBef>
              <a:spcAft>
                <a:spcPts val="0"/>
              </a:spcAft>
              <a:buNone/>
            </a:pPr>
            <a:r>
              <a:rPr lang="es-ES" sz="2200" dirty="0"/>
              <a:t>En el 2022 se inicio el plan piloto, el cual consiste en instalar, operar y mantener </a:t>
            </a:r>
            <a:r>
              <a:rPr lang="es-ES" sz="2200" dirty="0">
                <a:solidFill>
                  <a:schemeClr val="accent4">
                    <a:lumMod val="75000"/>
                  </a:schemeClr>
                </a:solidFill>
              </a:rPr>
              <a:t>40 plantas solares </a:t>
            </a:r>
            <a:r>
              <a:rPr lang="es-ES" sz="2200" dirty="0"/>
              <a:t>en poblados vulnerables, donde la producción energética de las plantas será reflejada en los recibos de energía eléctrica de los usuarios de los municipios.</a:t>
            </a:r>
            <a:endParaRPr sz="2200" dirty="0"/>
          </a:p>
        </p:txBody>
      </p:sp>
      <p:pic>
        <p:nvPicPr>
          <p:cNvPr id="114" name="Google Shape;114;p4"/>
          <p:cNvPicPr preferRelativeResize="0"/>
          <p:nvPr/>
        </p:nvPicPr>
        <p:blipFill>
          <a:blip r:embed="rId3">
            <a:alphaModFix/>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791200" y="2610679"/>
            <a:ext cx="5522844" cy="3708410"/>
          </a:xfrm>
          <a:prstGeom prst="rect">
            <a:avLst/>
          </a:prstGeom>
          <a:noFill/>
          <a:ln>
            <a:noFill/>
          </a:ln>
        </p:spPr>
      </p:pic>
      <p:sp>
        <p:nvSpPr>
          <p:cNvPr id="2" name="Marcador de número de diapositiva 1">
            <a:extLst>
              <a:ext uri="{FF2B5EF4-FFF2-40B4-BE49-F238E27FC236}">
                <a16:creationId xmlns:a16="http://schemas.microsoft.com/office/drawing/2014/main" id="{A02A6370-0026-4061-A88A-57FA3CAE1A80}"/>
              </a:ext>
            </a:extLst>
          </p:cNvPr>
          <p:cNvSpPr>
            <a:spLocks noGrp="1"/>
          </p:cNvSpPr>
          <p:nvPr>
            <p:ph type="sldNum" sz="quarter" idx="12"/>
          </p:nvPr>
        </p:nvSpPr>
        <p:spPr>
          <a:xfrm>
            <a:off x="8570844" y="6356350"/>
            <a:ext cx="2743200" cy="365125"/>
          </a:xfrm>
        </p:spPr>
        <p:txBody>
          <a:bodyPr/>
          <a:lstStyle/>
          <a:p>
            <a:fld id="{34D9980D-87A4-434E-B520-4E5D1515BBF4}" type="slidenum">
              <a:rPr lang="es-MX" smtClean="0"/>
              <a:t>9</a:t>
            </a:fld>
            <a:endParaRPr lang="es-MX"/>
          </a:p>
        </p:txBody>
      </p:sp>
      <p:sp>
        <p:nvSpPr>
          <p:cNvPr id="12" name="CuadroTexto 11">
            <a:extLst>
              <a:ext uri="{FF2B5EF4-FFF2-40B4-BE49-F238E27FC236}">
                <a16:creationId xmlns:a16="http://schemas.microsoft.com/office/drawing/2014/main" id="{C7CCC8A8-1FEA-461C-9951-51F515D09D6C}"/>
              </a:ext>
            </a:extLst>
          </p:cNvPr>
          <p:cNvSpPr txBox="1"/>
          <p:nvPr/>
        </p:nvSpPr>
        <p:spPr>
          <a:xfrm>
            <a:off x="2132802" y="65368"/>
            <a:ext cx="8959262" cy="1077218"/>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6600"/>
              <a:buFont typeface="Arial"/>
              <a:buNone/>
            </a:pPr>
            <a:r>
              <a:rPr lang="es-ES" sz="3200" dirty="0">
                <a:solidFill>
                  <a:srgbClr val="510937"/>
                </a:solidFill>
                <a:latin typeface="+mj-lt"/>
              </a:rPr>
              <a:t>Programa de  Social Generación Solar</a:t>
            </a:r>
          </a:p>
          <a:p>
            <a:pPr marL="0" marR="0" lvl="0" indent="0" algn="ctr" rtl="0">
              <a:lnSpc>
                <a:spcPct val="100000"/>
              </a:lnSpc>
              <a:spcBef>
                <a:spcPts val="0"/>
              </a:spcBef>
              <a:spcAft>
                <a:spcPts val="0"/>
              </a:spcAft>
              <a:buClr>
                <a:srgbClr val="000000"/>
              </a:buClr>
              <a:buSzPts val="6600"/>
              <a:buFont typeface="Arial"/>
              <a:buNone/>
            </a:pPr>
            <a:r>
              <a:rPr lang="es-ES" sz="3200" dirty="0">
                <a:solidFill>
                  <a:srgbClr val="510937"/>
                </a:solidFill>
                <a:latin typeface="+mj-lt"/>
              </a:rPr>
              <a:t>Distribuida</a:t>
            </a:r>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1178</Words>
  <Application>Microsoft Macintosh PowerPoint</Application>
  <PresentationFormat>Panorámica</PresentationFormat>
  <Paragraphs>176</Paragraphs>
  <Slides>26</Slides>
  <Notes>6</Notes>
  <HiddenSlides>0</HiddenSlides>
  <MMClips>1</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26</vt:i4>
      </vt:variant>
    </vt:vector>
  </HeadingPairs>
  <TitlesOfParts>
    <vt:vector size="38" baseType="lpstr">
      <vt:lpstr>Arial</vt:lpstr>
      <vt:lpstr>Calibri</vt:lpstr>
      <vt:lpstr>Calibri Light</vt:lpstr>
      <vt:lpstr>Cambria Math</vt:lpstr>
      <vt:lpstr>Fira Sans Extra Condensed</vt:lpstr>
      <vt:lpstr>Gill Sans</vt:lpstr>
      <vt:lpstr>Helvetica</vt:lpstr>
      <vt:lpstr>Montserrat</vt:lpstr>
      <vt:lpstr>Tahoma</vt:lpstr>
      <vt:lpstr>Tahoma Bold</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Ubicación Geográfica/ Georreferencia  Sonora</vt:lpstr>
      <vt:lpstr>Información General  Bacerac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Sistema Agrovoltaico</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RAFAEL ENRIQUE CABANILLAS LOPEZ</dc:creator>
  <cp:lastModifiedBy>Microsoft Office User</cp:lastModifiedBy>
  <cp:revision>22</cp:revision>
  <dcterms:created xsi:type="dcterms:W3CDTF">2022-12-08T01:43:43Z</dcterms:created>
  <dcterms:modified xsi:type="dcterms:W3CDTF">2023-01-27T16:43:04Z</dcterms:modified>
</cp:coreProperties>
</file>